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7" r:id="rId3"/>
    <p:sldId id="268" r:id="rId4"/>
    <p:sldId id="269" r:id="rId5"/>
    <p:sldId id="263" r:id="rId6"/>
    <p:sldId id="264" r:id="rId7"/>
    <p:sldId id="278" r:id="rId8"/>
    <p:sldId id="279" r:id="rId9"/>
    <p:sldId id="280" r:id="rId10"/>
    <p:sldId id="281" r:id="rId11"/>
    <p:sldId id="277" r:id="rId12"/>
    <p:sldId id="258" r:id="rId13"/>
    <p:sldId id="259" r:id="rId14"/>
    <p:sldId id="276" r:id="rId15"/>
    <p:sldId id="260" r:id="rId16"/>
    <p:sldId id="272" r:id="rId17"/>
    <p:sldId id="273" r:id="rId18"/>
    <p:sldId id="306" r:id="rId19"/>
    <p:sldId id="307" r:id="rId20"/>
    <p:sldId id="282" r:id="rId21"/>
    <p:sldId id="289" r:id="rId22"/>
    <p:sldId id="290" r:id="rId23"/>
    <p:sldId id="291" r:id="rId24"/>
    <p:sldId id="292" r:id="rId25"/>
    <p:sldId id="283" r:id="rId26"/>
    <p:sldId id="293" r:id="rId27"/>
    <p:sldId id="294" r:id="rId28"/>
    <p:sldId id="295" r:id="rId29"/>
    <p:sldId id="284" r:id="rId30"/>
    <p:sldId id="296" r:id="rId31"/>
    <p:sldId id="309" r:id="rId32"/>
    <p:sldId id="285" r:id="rId33"/>
    <p:sldId id="297" r:id="rId34"/>
    <p:sldId id="313" r:id="rId35"/>
    <p:sldId id="298" r:id="rId36"/>
    <p:sldId id="299" r:id="rId37"/>
    <p:sldId id="314" r:id="rId38"/>
    <p:sldId id="300" r:id="rId39"/>
    <p:sldId id="315" r:id="rId40"/>
    <p:sldId id="286" r:id="rId41"/>
    <p:sldId id="301" r:id="rId42"/>
    <p:sldId id="287" r:id="rId43"/>
    <p:sldId id="303" r:id="rId44"/>
    <p:sldId id="302" r:id="rId45"/>
    <p:sldId id="288" r:id="rId46"/>
    <p:sldId id="304" r:id="rId47"/>
    <p:sldId id="305" r:id="rId48"/>
    <p:sldId id="261" r:id="rId49"/>
    <p:sldId id="270" r:id="rId50"/>
    <p:sldId id="262" r:id="rId51"/>
    <p:sldId id="271" r:id="rId52"/>
    <p:sldId id="275" r:id="rId53"/>
    <p:sldId id="274" r:id="rId54"/>
    <p:sldId id="310" r:id="rId55"/>
    <p:sldId id="312" r:id="rId56"/>
    <p:sldId id="308" r:id="rId57"/>
    <p:sldId id="266" r:id="rId58"/>
    <p:sldId id="265" r:id="rId59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15" autoAdjust="0"/>
    <p:restoredTop sz="94660"/>
  </p:normalViewPr>
  <p:slideViewPr>
    <p:cSldViewPr snapToGrid="0">
      <p:cViewPr varScale="1">
        <p:scale>
          <a:sx n="126" d="100"/>
          <a:sy n="126" d="100"/>
        </p:scale>
        <p:origin x="568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owon SHUN" userId="89dd569074c3e6a0" providerId="LiveId" clId="{C6BCAD4E-2EE3-4D6F-8510-2CC73D416034}"/>
    <pc:docChg chg="modSld">
      <pc:chgData name="Dowon SHUN" userId="89dd569074c3e6a0" providerId="LiveId" clId="{C6BCAD4E-2EE3-4D6F-8510-2CC73D416034}" dt="2025-07-31T14:36:49.410" v="5" actId="2710"/>
      <pc:docMkLst>
        <pc:docMk/>
      </pc:docMkLst>
      <pc:sldChg chg="modSp mod">
        <pc:chgData name="Dowon SHUN" userId="89dd569074c3e6a0" providerId="LiveId" clId="{C6BCAD4E-2EE3-4D6F-8510-2CC73D416034}" dt="2025-07-31T14:32:03.537" v="0" actId="113"/>
        <pc:sldMkLst>
          <pc:docMk/>
          <pc:sldMk cId="2073755405" sldId="279"/>
        </pc:sldMkLst>
        <pc:spChg chg="mod">
          <ac:chgData name="Dowon SHUN" userId="89dd569074c3e6a0" providerId="LiveId" clId="{C6BCAD4E-2EE3-4D6F-8510-2CC73D416034}" dt="2025-07-31T14:32:03.537" v="0" actId="113"/>
          <ac:spMkLst>
            <pc:docMk/>
            <pc:sldMk cId="2073755405" sldId="279"/>
            <ac:spMk id="4" creationId="{00000000-0000-0000-0000-000000000000}"/>
          </ac:spMkLst>
        </pc:spChg>
      </pc:sldChg>
      <pc:sldChg chg="modSp mod">
        <pc:chgData name="Dowon SHUN" userId="89dd569074c3e6a0" providerId="LiveId" clId="{C6BCAD4E-2EE3-4D6F-8510-2CC73D416034}" dt="2025-07-31T14:36:49.410" v="5" actId="2710"/>
        <pc:sldMkLst>
          <pc:docMk/>
          <pc:sldMk cId="3903892435" sldId="283"/>
        </pc:sldMkLst>
        <pc:spChg chg="mod">
          <ac:chgData name="Dowon SHUN" userId="89dd569074c3e6a0" providerId="LiveId" clId="{C6BCAD4E-2EE3-4D6F-8510-2CC73D416034}" dt="2025-07-31T14:36:49.410" v="5" actId="2710"/>
          <ac:spMkLst>
            <pc:docMk/>
            <pc:sldMk cId="3903892435" sldId="283"/>
            <ac:spMk id="3" creationId="{00000000-0000-0000-0000-00000000000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5531EF-E96F-47B4-A218-421AC7B6C6D0}" type="datetimeFigureOut">
              <a:rPr lang="ko-KR" altLang="en-US" smtClean="0"/>
              <a:t>2025-07-31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4651A-4708-4EA3-B51B-95305D88D3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35965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5531EF-E96F-47B4-A218-421AC7B6C6D0}" type="datetimeFigureOut">
              <a:rPr lang="ko-KR" altLang="en-US" smtClean="0"/>
              <a:t>2025-07-31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4651A-4708-4EA3-B51B-95305D88D3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43233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5531EF-E96F-47B4-A218-421AC7B6C6D0}" type="datetimeFigureOut">
              <a:rPr lang="ko-KR" altLang="en-US" smtClean="0"/>
              <a:t>2025-07-31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4651A-4708-4EA3-B51B-95305D88D3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1821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5531EF-E96F-47B4-A218-421AC7B6C6D0}" type="datetimeFigureOut">
              <a:rPr lang="ko-KR" altLang="en-US" smtClean="0"/>
              <a:t>2025-07-31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4651A-4708-4EA3-B51B-95305D88D3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54409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5531EF-E96F-47B4-A218-421AC7B6C6D0}" type="datetimeFigureOut">
              <a:rPr lang="ko-KR" altLang="en-US" smtClean="0"/>
              <a:t>2025-07-31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4651A-4708-4EA3-B51B-95305D88D3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87869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5531EF-E96F-47B4-A218-421AC7B6C6D0}" type="datetimeFigureOut">
              <a:rPr lang="ko-KR" altLang="en-US" smtClean="0"/>
              <a:t>2025-07-31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4651A-4708-4EA3-B51B-95305D88D3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71617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5531EF-E96F-47B4-A218-421AC7B6C6D0}" type="datetimeFigureOut">
              <a:rPr lang="ko-KR" altLang="en-US" smtClean="0"/>
              <a:t>2025-07-31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4651A-4708-4EA3-B51B-95305D88D3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42131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4714"/>
            <a:ext cx="91440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5531EF-E96F-47B4-A218-421AC7B6C6D0}" type="datetimeFigureOut">
              <a:rPr lang="ko-KR" altLang="en-US" smtClean="0"/>
              <a:t>2025-07-31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4651A-4708-4EA3-B51B-95305D88D3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1861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5531EF-E96F-47B4-A218-421AC7B6C6D0}" type="datetimeFigureOut">
              <a:rPr lang="ko-KR" altLang="en-US" smtClean="0"/>
              <a:t>2025-07-31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4651A-4708-4EA3-B51B-95305D88D3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43139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5531EF-E96F-47B4-A218-421AC7B6C6D0}" type="datetimeFigureOut">
              <a:rPr lang="ko-KR" altLang="en-US" smtClean="0"/>
              <a:t>2025-07-31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4651A-4708-4EA3-B51B-95305D88D3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48656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5531EF-E96F-47B4-A218-421AC7B6C6D0}" type="datetimeFigureOut">
              <a:rPr lang="ko-KR" altLang="en-US" smtClean="0"/>
              <a:t>2025-07-31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4651A-4708-4EA3-B51B-95305D88D3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75931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5531EF-E96F-47B4-A218-421AC7B6C6D0}" type="datetimeFigureOut">
              <a:rPr lang="ko-KR" altLang="en-US" smtClean="0"/>
              <a:t>2025-07-31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24651A-4708-4EA3-B51B-95305D88D3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22552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namu.wiki/w/%ED%83%84%EB%8B%8C" TargetMode="External"/><Relationship Id="rId7" Type="http://schemas.openxmlformats.org/officeDocument/2006/relationships/hyperlink" Target="https://namu.wiki/w/%EC%95%84%EB%AF%B8%EB%85%B8%EC%82%B0" TargetMode="External"/><Relationship Id="rId2" Type="http://schemas.openxmlformats.org/officeDocument/2006/relationships/hyperlink" Target="https://namu.wiki/w/%EC%84%B8%EB%A1%9C%ED%86%A0%EB%8B%8C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namu.wiki/w/%ED%83%80%EC%9D%B4%EB%9D%BC%EB%8B%8C" TargetMode="External"/><Relationship Id="rId5" Type="http://schemas.openxmlformats.org/officeDocument/2006/relationships/hyperlink" Target="https://namu.wiki/w/%ED%94%84%EB%A1%9C%EC%8A%A4%ED%83%80%EA%B8%80%EB%9E%80%EB%94%98" TargetMode="External"/><Relationship Id="rId4" Type="http://schemas.openxmlformats.org/officeDocument/2006/relationships/hyperlink" Target="https://namu.wiki/w/%ED%9E%88%EC%8A%A4%ED%83%80%EB%AF%BC" TargetMode="Externa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184" y="850145"/>
            <a:ext cx="8810752" cy="535789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 anchor="ctr"/>
          <a:lstStyle/>
          <a:p>
            <a:r>
              <a:rPr lang="en-US" altLang="ko-KR" b="1" dirty="0">
                <a:solidFill>
                  <a:schemeClr val="bg1"/>
                </a:solidFill>
              </a:rPr>
              <a:t>WINE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4" name="부제목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b="1" dirty="0" err="1">
                <a:solidFill>
                  <a:schemeClr val="bg1"/>
                </a:solidFill>
              </a:rPr>
              <a:t>바닷모래</a:t>
            </a:r>
            <a:endParaRPr lang="en-US" altLang="ko-KR" b="1" dirty="0">
              <a:solidFill>
                <a:schemeClr val="bg1"/>
              </a:solidFill>
            </a:endParaRPr>
          </a:p>
          <a:p>
            <a:r>
              <a:rPr lang="en-US" altLang="ko-KR" b="1" dirty="0">
                <a:solidFill>
                  <a:schemeClr val="bg1"/>
                </a:solidFill>
              </a:rPr>
              <a:t>dowonshun@naver.com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54723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백포도 품종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31290" y="943497"/>
            <a:ext cx="8493162" cy="5139951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ko-KR" altLang="en-US" sz="1400" dirty="0" err="1"/>
              <a:t>쎄미용</a:t>
            </a:r>
            <a:r>
              <a:rPr lang="en-US" altLang="ko-KR" sz="1400" dirty="0"/>
              <a:t>(</a:t>
            </a:r>
            <a:r>
              <a:rPr lang="en-US" altLang="ko-KR" sz="1400" dirty="0" err="1"/>
              <a:t>Smillon</a:t>
            </a:r>
            <a:r>
              <a:rPr lang="en-US" altLang="ko-KR" sz="1400" dirty="0"/>
              <a:t>) - </a:t>
            </a:r>
            <a:r>
              <a:rPr lang="ko-KR" altLang="en-US" sz="1400" dirty="0" err="1"/>
              <a:t>보르도와</a:t>
            </a:r>
            <a:r>
              <a:rPr lang="ko-KR" altLang="en-US" sz="1400" dirty="0"/>
              <a:t> </a:t>
            </a:r>
            <a:r>
              <a:rPr lang="ko-KR" altLang="en-US" sz="1400" dirty="0" err="1"/>
              <a:t>쒸드</a:t>
            </a:r>
            <a:r>
              <a:rPr lang="ko-KR" altLang="en-US" sz="1400" dirty="0"/>
              <a:t> 웨스트 지방에서만 재배된다</a:t>
            </a:r>
            <a:r>
              <a:rPr lang="en-US" altLang="ko-KR" sz="1400" dirty="0"/>
              <a:t>. </a:t>
            </a:r>
            <a:r>
              <a:rPr lang="ko-KR" altLang="en-US" sz="1400" dirty="0"/>
              <a:t>이 품종이 걸리는 </a:t>
            </a:r>
            <a:r>
              <a:rPr lang="ko-KR" altLang="en-US" sz="1400" dirty="0" err="1"/>
              <a:t>귀부병</a:t>
            </a:r>
            <a:r>
              <a:rPr lang="en-US" altLang="ko-KR" sz="1400" dirty="0"/>
              <a:t>(</a:t>
            </a:r>
            <a:r>
              <a:rPr lang="ko-KR" altLang="en-US" sz="1400" dirty="0"/>
              <a:t>貴腐病</a:t>
            </a:r>
            <a:r>
              <a:rPr lang="en-US" altLang="ko-KR" sz="1400" dirty="0"/>
              <a:t>)</a:t>
            </a:r>
            <a:r>
              <a:rPr lang="ko-KR" altLang="en-US" sz="1400" dirty="0"/>
              <a:t>은 이 지방의 유명한 </a:t>
            </a:r>
            <a:r>
              <a:rPr lang="ko-KR" altLang="en-US" sz="1400" dirty="0" err="1"/>
              <a:t>리꿰르</a:t>
            </a:r>
            <a:r>
              <a:rPr lang="ko-KR" altLang="en-US" sz="1400" dirty="0"/>
              <a:t> 와인을 생산할 수 있도록 해준다</a:t>
            </a:r>
            <a:r>
              <a:rPr lang="en-US" altLang="ko-KR" sz="1400" dirty="0"/>
              <a:t>. </a:t>
            </a:r>
            <a:r>
              <a:rPr lang="ko-KR" altLang="en-US" sz="1400" dirty="0" err="1"/>
              <a:t>쏘비뇽과</a:t>
            </a:r>
            <a:r>
              <a:rPr lang="ko-KR" altLang="en-US" sz="1400" dirty="0"/>
              <a:t> 혼합되어 섬세하고 산미가 약간 있으며 전체가 조화된 </a:t>
            </a:r>
            <a:r>
              <a:rPr lang="ko-KR" altLang="en-US" sz="1400" dirty="0" err="1"/>
              <a:t>무감미</a:t>
            </a:r>
            <a:r>
              <a:rPr lang="ko-KR" altLang="en-US" sz="1400" dirty="0"/>
              <a:t> 화이트와인을 생산한다</a:t>
            </a:r>
            <a:r>
              <a:rPr lang="en-US" altLang="ko-KR" sz="1400" dirty="0"/>
              <a:t>.</a:t>
            </a:r>
          </a:p>
          <a:p>
            <a:pPr>
              <a:lnSpc>
                <a:spcPct val="100000"/>
              </a:lnSpc>
            </a:pPr>
            <a:r>
              <a:rPr lang="ko-KR" altLang="en-US" sz="1400" dirty="0" err="1"/>
              <a:t>실바네르</a:t>
            </a:r>
            <a:r>
              <a:rPr lang="ko-KR" altLang="en-US" sz="1400" dirty="0"/>
              <a:t> </a:t>
            </a:r>
            <a:r>
              <a:rPr lang="en-US" altLang="ko-KR" sz="1400" dirty="0"/>
              <a:t>(</a:t>
            </a:r>
            <a:r>
              <a:rPr lang="en-US" altLang="ko-KR" sz="1400" dirty="0" err="1"/>
              <a:t>Sylvaner</a:t>
            </a:r>
            <a:r>
              <a:rPr lang="en-US" altLang="ko-KR" sz="1400" dirty="0"/>
              <a:t>)  - </a:t>
            </a:r>
            <a:r>
              <a:rPr lang="ko-KR" altLang="en-US" sz="1400" dirty="0"/>
              <a:t>신선하고 </a:t>
            </a:r>
            <a:r>
              <a:rPr lang="ko-KR" altLang="en-US" sz="1400" dirty="0" err="1"/>
              <a:t>과일향을</a:t>
            </a:r>
            <a:r>
              <a:rPr lang="ko-KR" altLang="en-US" sz="1400" dirty="0"/>
              <a:t> 띈 가벼운 와인을 생산하는 알자스 품종</a:t>
            </a:r>
            <a:r>
              <a:rPr lang="en-US" altLang="ko-KR" sz="1400" dirty="0"/>
              <a:t>. </a:t>
            </a:r>
            <a:r>
              <a:rPr lang="ko-KR" altLang="en-US" sz="1400" dirty="0"/>
              <a:t>단독으로도 사용되기도 하고</a:t>
            </a:r>
            <a:r>
              <a:rPr lang="en-US" altLang="ko-KR" sz="1400" dirty="0"/>
              <a:t>, </a:t>
            </a:r>
            <a:r>
              <a:rPr lang="ko-KR" altLang="en-US" sz="1400" dirty="0"/>
              <a:t>또는 조합용으로는 알자스 고유의 백포도품종들의 조합인 </a:t>
            </a:r>
            <a:r>
              <a:rPr lang="ko-KR" altLang="en-US" sz="1400" dirty="0" err="1"/>
              <a:t>에델쯔빅께르</a:t>
            </a:r>
            <a:r>
              <a:rPr lang="en-US" altLang="ko-KR" sz="1400" dirty="0"/>
              <a:t>(</a:t>
            </a:r>
            <a:r>
              <a:rPr lang="en-US" altLang="ko-KR" sz="1400" dirty="0" err="1"/>
              <a:t>Edelzwicker</a:t>
            </a:r>
            <a:r>
              <a:rPr lang="en-US" altLang="ko-KR" sz="1400" dirty="0"/>
              <a:t>)</a:t>
            </a:r>
            <a:r>
              <a:rPr lang="ko-KR" altLang="en-US" sz="1400" dirty="0"/>
              <a:t>를 만드는데 사용된다</a:t>
            </a:r>
            <a:r>
              <a:rPr lang="en-US" altLang="ko-KR" sz="1400" dirty="0"/>
              <a:t>.</a:t>
            </a:r>
          </a:p>
          <a:p>
            <a:pPr>
              <a:lnSpc>
                <a:spcPct val="100000"/>
              </a:lnSpc>
            </a:pPr>
            <a:r>
              <a:rPr lang="ko-KR" altLang="en-US" sz="1400" dirty="0"/>
              <a:t>위니 </a:t>
            </a:r>
            <a:r>
              <a:rPr lang="ko-KR" altLang="en-US" sz="1400" dirty="0" err="1"/>
              <a:t>블랑</a:t>
            </a:r>
            <a:r>
              <a:rPr lang="ko-KR" altLang="en-US" sz="1400" dirty="0"/>
              <a:t> </a:t>
            </a:r>
            <a:r>
              <a:rPr lang="en-US" altLang="ko-KR" sz="1400" dirty="0"/>
              <a:t>(</a:t>
            </a:r>
            <a:r>
              <a:rPr lang="en-US" altLang="ko-KR" sz="1400" dirty="0" err="1"/>
              <a:t>Ugni</a:t>
            </a:r>
            <a:r>
              <a:rPr lang="en-US" altLang="ko-KR" sz="1400" dirty="0"/>
              <a:t> blanc)  - </a:t>
            </a:r>
            <a:r>
              <a:rPr lang="ko-KR" altLang="en-US" sz="1400" dirty="0"/>
              <a:t>프랑스에서 재배 면적 </a:t>
            </a:r>
            <a:r>
              <a:rPr lang="en-US" altLang="ko-KR" sz="1400" dirty="0"/>
              <a:t>2</a:t>
            </a:r>
            <a:r>
              <a:rPr lang="ko-KR" altLang="en-US" sz="1400" dirty="0"/>
              <a:t>위의 포도 품종</a:t>
            </a:r>
            <a:r>
              <a:rPr lang="en-US" altLang="ko-KR" sz="1400" dirty="0"/>
              <a:t>. </a:t>
            </a:r>
            <a:r>
              <a:rPr lang="ko-KR" altLang="en-US" sz="1400" dirty="0"/>
              <a:t>특히 </a:t>
            </a:r>
            <a:r>
              <a:rPr lang="ko-KR" altLang="en-US" sz="1400" dirty="0" err="1"/>
              <a:t>샤랑뜨</a:t>
            </a:r>
            <a:r>
              <a:rPr lang="en-US" altLang="ko-KR" sz="1400" dirty="0"/>
              <a:t>(</a:t>
            </a:r>
            <a:r>
              <a:rPr lang="ko-KR" altLang="en-US" sz="1400" dirty="0" err="1"/>
              <a:t>꼬냑</a:t>
            </a:r>
            <a:r>
              <a:rPr lang="ko-KR" altLang="en-US" sz="1400" dirty="0"/>
              <a:t> 지방 포도원의 </a:t>
            </a:r>
            <a:r>
              <a:rPr lang="ko-KR" altLang="en-US" sz="1400" dirty="0" err="1"/>
              <a:t>주품종</a:t>
            </a:r>
            <a:r>
              <a:rPr lang="en-US" altLang="ko-KR" sz="1400" dirty="0"/>
              <a:t>)</a:t>
            </a:r>
            <a:r>
              <a:rPr lang="ko-KR" altLang="en-US" sz="1400" dirty="0"/>
              <a:t>와 </a:t>
            </a:r>
            <a:r>
              <a:rPr lang="ko-KR" altLang="en-US" sz="1400" dirty="0" err="1"/>
              <a:t>쒸드</a:t>
            </a:r>
            <a:r>
              <a:rPr lang="ko-KR" altLang="en-US" sz="1400" dirty="0"/>
              <a:t> </a:t>
            </a:r>
            <a:r>
              <a:rPr lang="ko-KR" altLang="en-US" sz="1400" dirty="0" err="1"/>
              <a:t>웨스뜨</a:t>
            </a:r>
            <a:r>
              <a:rPr lang="ko-KR" altLang="en-US" sz="1400" dirty="0"/>
              <a:t> 지방에서 재배된다</a:t>
            </a:r>
            <a:r>
              <a:rPr lang="en-US" altLang="ko-KR" sz="1400" dirty="0"/>
              <a:t>. </a:t>
            </a:r>
            <a:r>
              <a:rPr lang="ko-KR" altLang="en-US" sz="1400" dirty="0" err="1"/>
              <a:t>랑그독</a:t>
            </a:r>
            <a:r>
              <a:rPr lang="en-US" altLang="ko-KR" sz="1400" dirty="0"/>
              <a:t>, </a:t>
            </a:r>
            <a:r>
              <a:rPr lang="ko-KR" altLang="en-US" sz="1400" dirty="0"/>
              <a:t>프로방스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꼬르스</a:t>
            </a:r>
            <a:r>
              <a:rPr lang="ko-KR" altLang="en-US" sz="1400" dirty="0"/>
              <a:t> 지방의 일부 화이트와인의 제조에 사용되어 신선함과 산미를 더해 준다</a:t>
            </a:r>
            <a:r>
              <a:rPr lang="en-US" altLang="ko-KR" sz="1400" dirty="0"/>
              <a:t>.</a:t>
            </a:r>
          </a:p>
          <a:p>
            <a:pPr>
              <a:lnSpc>
                <a:spcPct val="100000"/>
              </a:lnSpc>
            </a:pPr>
            <a:r>
              <a:rPr lang="ko-KR" altLang="en-US" sz="1400" dirty="0"/>
              <a:t>뮬러</a:t>
            </a:r>
            <a:r>
              <a:rPr lang="en-US" altLang="ko-KR" sz="1400" dirty="0"/>
              <a:t>-</a:t>
            </a:r>
            <a:r>
              <a:rPr lang="ko-KR" altLang="en-US" sz="1400" dirty="0" err="1"/>
              <a:t>투르가우</a:t>
            </a:r>
            <a:r>
              <a:rPr lang="en-US" altLang="ko-KR" sz="1400" dirty="0"/>
              <a:t>(Muller-Thurgau)  - </a:t>
            </a:r>
            <a:r>
              <a:rPr lang="ko-KR" altLang="en-US" sz="1400" dirty="0"/>
              <a:t>뮬러</a:t>
            </a:r>
            <a:r>
              <a:rPr lang="en-US" altLang="ko-KR" sz="1400" dirty="0"/>
              <a:t>-</a:t>
            </a:r>
            <a:r>
              <a:rPr lang="ko-KR" altLang="en-US" sz="1400" dirty="0" err="1"/>
              <a:t>트루가우는</a:t>
            </a:r>
            <a:r>
              <a:rPr lang="ko-KR" altLang="en-US" sz="1400" dirty="0"/>
              <a:t> 현재 독일에서 가장 많이 재배되고 있는 품종으로 포도경작면적의 약 </a:t>
            </a:r>
            <a:r>
              <a:rPr lang="en-US" altLang="ko-KR" sz="1400" dirty="0"/>
              <a:t>24%</a:t>
            </a:r>
            <a:r>
              <a:rPr lang="ko-KR" altLang="en-US" sz="1400" dirty="0"/>
              <a:t>를 점하고 있다</a:t>
            </a:r>
            <a:r>
              <a:rPr lang="en-US" altLang="ko-KR" sz="1400" dirty="0"/>
              <a:t>. </a:t>
            </a:r>
            <a:r>
              <a:rPr lang="ko-KR" altLang="en-US" sz="1400" dirty="0"/>
              <a:t>이 품종은 </a:t>
            </a:r>
            <a:r>
              <a:rPr lang="ko-KR" altLang="en-US" sz="1400" dirty="0" err="1"/>
              <a:t>리스링과</a:t>
            </a:r>
            <a:r>
              <a:rPr lang="ko-KR" altLang="en-US" sz="1400" dirty="0"/>
              <a:t> </a:t>
            </a:r>
            <a:r>
              <a:rPr lang="ko-KR" altLang="en-US" sz="1400" dirty="0" err="1"/>
              <a:t>실바나의</a:t>
            </a:r>
            <a:r>
              <a:rPr lang="ko-KR" altLang="en-US" sz="1400" dirty="0"/>
              <a:t> 교배종</a:t>
            </a:r>
            <a:r>
              <a:rPr lang="en-US" altLang="ko-KR" sz="1400" dirty="0"/>
              <a:t>(</a:t>
            </a:r>
            <a:r>
              <a:rPr lang="ko-KR" altLang="en-US" sz="1400" dirty="0"/>
              <a:t>交配種</a:t>
            </a:r>
            <a:r>
              <a:rPr lang="en-US" altLang="ko-KR" sz="1400" dirty="0"/>
              <a:t>)</a:t>
            </a:r>
            <a:r>
              <a:rPr lang="ko-KR" altLang="en-US" sz="1400" dirty="0"/>
              <a:t>으로 </a:t>
            </a:r>
            <a:r>
              <a:rPr lang="ko-KR" altLang="en-US" sz="1400" dirty="0" err="1"/>
              <a:t>리스링보다</a:t>
            </a:r>
            <a:r>
              <a:rPr lang="ko-KR" altLang="en-US" sz="1400" dirty="0"/>
              <a:t> 부드러운 산미</a:t>
            </a:r>
            <a:r>
              <a:rPr lang="en-US" altLang="ko-KR" sz="1400" dirty="0"/>
              <a:t>(</a:t>
            </a:r>
            <a:r>
              <a:rPr lang="ko-KR" altLang="en-US" sz="1400" dirty="0"/>
              <a:t>酸味</a:t>
            </a:r>
            <a:r>
              <a:rPr lang="en-US" altLang="ko-KR" sz="1400" dirty="0"/>
              <a:t>), </a:t>
            </a:r>
            <a:r>
              <a:rPr lang="ko-KR" altLang="en-US" sz="1400" dirty="0"/>
              <a:t>약간의 </a:t>
            </a:r>
            <a:r>
              <a:rPr lang="en-US" altLang="ko-KR" sz="1400" dirty="0" err="1"/>
              <a:t>Muskat</a:t>
            </a:r>
            <a:r>
              <a:rPr lang="ko-KR" altLang="en-US" sz="1400" dirty="0"/>
              <a:t>의 풍미가 있고</a:t>
            </a:r>
            <a:r>
              <a:rPr lang="en-US" altLang="ko-KR" sz="1400" dirty="0"/>
              <a:t>, </a:t>
            </a:r>
            <a:r>
              <a:rPr lang="ko-KR" altLang="en-US" sz="1400" dirty="0"/>
              <a:t>신선하며 숙성 직후가 최적이다</a:t>
            </a:r>
            <a:r>
              <a:rPr lang="en-US" altLang="ko-KR" sz="1400" dirty="0"/>
              <a:t>.</a:t>
            </a:r>
          </a:p>
          <a:p>
            <a:pPr>
              <a:lnSpc>
                <a:spcPct val="100000"/>
              </a:lnSpc>
            </a:pPr>
            <a:r>
              <a:rPr lang="ko-KR" altLang="en-US" sz="1400" dirty="0"/>
              <a:t>폴 </a:t>
            </a:r>
            <a:r>
              <a:rPr lang="ko-KR" altLang="en-US" sz="1400" dirty="0" err="1"/>
              <a:t>블랑슈</a:t>
            </a:r>
            <a:r>
              <a:rPr lang="ko-KR" altLang="en-US" sz="1400" dirty="0"/>
              <a:t> </a:t>
            </a:r>
            <a:r>
              <a:rPr lang="en-US" altLang="ko-KR" sz="1400" dirty="0"/>
              <a:t>(</a:t>
            </a:r>
            <a:r>
              <a:rPr lang="en-US" altLang="ko-KR" sz="1400" dirty="0" err="1"/>
              <a:t>Folle</a:t>
            </a:r>
            <a:r>
              <a:rPr lang="en-US" altLang="ko-KR" sz="1400" dirty="0"/>
              <a:t> blanche)  - </a:t>
            </a:r>
            <a:r>
              <a:rPr lang="ko-KR" altLang="en-US" sz="1400" dirty="0"/>
              <a:t>옛날에는 </a:t>
            </a:r>
            <a:r>
              <a:rPr lang="ko-KR" altLang="en-US" sz="1400" dirty="0" err="1"/>
              <a:t>꼬냑</a:t>
            </a:r>
            <a:r>
              <a:rPr lang="ko-KR" altLang="en-US" sz="1400" dirty="0"/>
              <a:t> 생산용으로 재배되다가 회색 </a:t>
            </a:r>
            <a:r>
              <a:rPr lang="ko-KR" altLang="en-US" sz="1400" dirty="0" err="1"/>
              <a:t>탈저병에</a:t>
            </a:r>
            <a:r>
              <a:rPr lang="ko-KR" altLang="en-US" sz="1400" dirty="0"/>
              <a:t> 약하여 </a:t>
            </a:r>
            <a:r>
              <a:rPr lang="ko-KR" altLang="en-US" sz="1400" dirty="0" err="1"/>
              <a:t>샤랑뜨</a:t>
            </a:r>
            <a:r>
              <a:rPr lang="ko-KR" altLang="en-US" sz="1400" dirty="0"/>
              <a:t> 지방에서 거의 사라졌던 포도 품종</a:t>
            </a:r>
            <a:r>
              <a:rPr lang="en-US" altLang="ko-KR" sz="1400" dirty="0"/>
              <a:t>. </a:t>
            </a:r>
            <a:r>
              <a:rPr lang="ko-KR" altLang="en-US" sz="1400" dirty="0"/>
              <a:t>현재에는 </a:t>
            </a:r>
            <a:r>
              <a:rPr lang="ko-KR" altLang="en-US" sz="1400" dirty="0" err="1"/>
              <a:t>낭뜨</a:t>
            </a:r>
            <a:r>
              <a:rPr lang="ko-KR" altLang="en-US" sz="1400" dirty="0"/>
              <a:t> 지방의 그로 </a:t>
            </a:r>
            <a:r>
              <a:rPr lang="ko-KR" altLang="en-US" sz="1400" dirty="0" err="1"/>
              <a:t>쁠랑</a:t>
            </a:r>
            <a:r>
              <a:rPr lang="ko-KR" altLang="en-US" sz="1400" dirty="0"/>
              <a:t> </a:t>
            </a:r>
            <a:r>
              <a:rPr lang="ko-KR" altLang="en-US" sz="1400" dirty="0" err="1"/>
              <a:t>원산지명칭</a:t>
            </a:r>
            <a:r>
              <a:rPr lang="ko-KR" altLang="en-US" sz="1400" dirty="0"/>
              <a:t> 우수품질제한</a:t>
            </a:r>
            <a:r>
              <a:rPr lang="en-US" altLang="ko-KR" sz="1400" dirty="0"/>
              <a:t>(AO VDQS)</a:t>
            </a:r>
            <a:r>
              <a:rPr lang="ko-KR" altLang="en-US" sz="1400" dirty="0"/>
              <a:t>와인에 사용되는 유일한 포도이다</a:t>
            </a:r>
            <a:r>
              <a:rPr lang="en-US" altLang="ko-KR" sz="1400" dirty="0"/>
              <a:t>.</a:t>
            </a:r>
          </a:p>
          <a:p>
            <a:pPr>
              <a:lnSpc>
                <a:spcPct val="100000"/>
              </a:lnSpc>
            </a:pPr>
            <a:r>
              <a:rPr lang="ko-KR" altLang="en-US" sz="1400" dirty="0" err="1"/>
              <a:t>마까붸</a:t>
            </a:r>
            <a:r>
              <a:rPr lang="ko-KR" altLang="en-US" sz="1400" dirty="0"/>
              <a:t> </a:t>
            </a:r>
            <a:r>
              <a:rPr lang="en-US" altLang="ko-KR" sz="1400" dirty="0"/>
              <a:t>(</a:t>
            </a:r>
            <a:r>
              <a:rPr lang="en-US" altLang="ko-KR" sz="1400" dirty="0" err="1"/>
              <a:t>Macabeu</a:t>
            </a:r>
            <a:r>
              <a:rPr lang="en-US" altLang="ko-KR" sz="1400" dirty="0"/>
              <a:t>)  - </a:t>
            </a:r>
            <a:r>
              <a:rPr lang="ko-KR" altLang="en-US" sz="1400" dirty="0"/>
              <a:t>주로 </a:t>
            </a:r>
            <a:r>
              <a:rPr lang="ko-KR" altLang="en-US" sz="1400" dirty="0" err="1"/>
              <a:t>루씨용</a:t>
            </a:r>
            <a:r>
              <a:rPr lang="ko-KR" altLang="en-US" sz="1400" dirty="0"/>
              <a:t> 지방에서 천연감미와인</a:t>
            </a:r>
            <a:r>
              <a:rPr lang="en-US" altLang="ko-KR" sz="1400" dirty="0"/>
              <a:t>(VDN)</a:t>
            </a:r>
            <a:r>
              <a:rPr lang="ko-KR" altLang="en-US" sz="1400" dirty="0"/>
              <a:t>과 </a:t>
            </a:r>
            <a:r>
              <a:rPr lang="ko-KR" altLang="en-US" sz="1400" dirty="0" err="1"/>
              <a:t>꼬뜨</a:t>
            </a:r>
            <a:r>
              <a:rPr lang="ko-KR" altLang="en-US" sz="1400" dirty="0"/>
              <a:t> 뒤 </a:t>
            </a:r>
            <a:r>
              <a:rPr lang="ko-KR" altLang="en-US" sz="1400" dirty="0" err="1"/>
              <a:t>루씨용</a:t>
            </a:r>
            <a:r>
              <a:rPr lang="en-US" altLang="ko-KR" sz="1400" dirty="0"/>
              <a:t>(C </a:t>
            </a:r>
            <a:r>
              <a:rPr lang="en-US" altLang="ko-KR" sz="1400" dirty="0" err="1"/>
              <a:t>tes</a:t>
            </a:r>
            <a:r>
              <a:rPr lang="en-US" altLang="ko-KR" sz="1400" dirty="0"/>
              <a:t> du Roussillon) </a:t>
            </a:r>
            <a:r>
              <a:rPr lang="ko-KR" altLang="en-US" sz="1400" dirty="0"/>
              <a:t>화이트와인 생산용으로 재배된다</a:t>
            </a:r>
            <a:r>
              <a:rPr lang="en-US" altLang="ko-KR" sz="1400" dirty="0"/>
              <a:t>. </a:t>
            </a:r>
            <a:r>
              <a:rPr lang="ko-KR" altLang="en-US" sz="1400" dirty="0"/>
              <a:t>산미</a:t>
            </a:r>
            <a:r>
              <a:rPr lang="en-US" altLang="ko-KR" sz="1400" dirty="0"/>
              <a:t>(</a:t>
            </a:r>
            <a:r>
              <a:rPr lang="ko-KR" altLang="en-US" sz="1400" dirty="0"/>
              <a:t>酸味</a:t>
            </a:r>
            <a:r>
              <a:rPr lang="en-US" altLang="ko-KR" sz="1400" dirty="0"/>
              <a:t>)</a:t>
            </a:r>
            <a:r>
              <a:rPr lang="ko-KR" altLang="en-US" sz="1400" dirty="0"/>
              <a:t>가 거의 없고 향취가 풍부한 힘찬 포도주를 생산한다</a:t>
            </a:r>
            <a:r>
              <a:rPr lang="en-US" altLang="ko-KR" sz="1400" dirty="0"/>
              <a:t>.</a:t>
            </a:r>
          </a:p>
          <a:p>
            <a:pPr>
              <a:lnSpc>
                <a:spcPct val="100000"/>
              </a:lnSpc>
            </a:pPr>
            <a:r>
              <a:rPr lang="ko-KR" altLang="en-US" sz="1400" dirty="0" err="1"/>
              <a:t>트레비아노</a:t>
            </a:r>
            <a:r>
              <a:rPr lang="en-US" altLang="ko-KR" sz="1400" dirty="0"/>
              <a:t>(</a:t>
            </a:r>
            <a:r>
              <a:rPr lang="en-US" altLang="ko-KR" sz="1400" dirty="0" err="1"/>
              <a:t>Trebbiano</a:t>
            </a:r>
            <a:r>
              <a:rPr lang="en-US" altLang="ko-KR" sz="1400" dirty="0"/>
              <a:t>)  - </a:t>
            </a:r>
            <a:r>
              <a:rPr lang="ko-KR" altLang="en-US" sz="1400" dirty="0"/>
              <a:t>이태리의 북부와 중부 지역에서 주로 재배되는 화이트 포도 품종으로 </a:t>
            </a:r>
            <a:r>
              <a:rPr lang="ko-KR" altLang="en-US" sz="1400" dirty="0" err="1"/>
              <a:t>쏘아베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오르비에토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프라스카티를</a:t>
            </a:r>
            <a:r>
              <a:rPr lang="ko-KR" altLang="en-US" sz="1400" dirty="0"/>
              <a:t> 만드는데 쓰인다</a:t>
            </a:r>
            <a:r>
              <a:rPr lang="en-US" altLang="ko-KR" sz="1400" dirty="0"/>
              <a:t>.</a:t>
            </a:r>
          </a:p>
          <a:p>
            <a:pPr>
              <a:lnSpc>
                <a:spcPct val="100000"/>
              </a:lnSpc>
            </a:pPr>
            <a:r>
              <a:rPr lang="ko-KR" altLang="en-US" sz="1400" dirty="0" err="1"/>
              <a:t>삐노</a:t>
            </a:r>
            <a:r>
              <a:rPr lang="ko-KR" altLang="en-US" sz="1400" dirty="0"/>
              <a:t> </a:t>
            </a:r>
            <a:r>
              <a:rPr lang="ko-KR" altLang="en-US" sz="1400" dirty="0" err="1"/>
              <a:t>뭬니에</a:t>
            </a:r>
            <a:r>
              <a:rPr lang="ko-KR" altLang="en-US" sz="1400" dirty="0"/>
              <a:t> </a:t>
            </a:r>
            <a:r>
              <a:rPr lang="en-US" altLang="ko-KR" sz="1400" dirty="0"/>
              <a:t>(Pinot </a:t>
            </a:r>
            <a:r>
              <a:rPr lang="en-US" altLang="ko-KR" sz="1400" dirty="0" err="1"/>
              <a:t>Meunier</a:t>
            </a:r>
            <a:r>
              <a:rPr lang="en-US" altLang="ko-KR" sz="1400" dirty="0"/>
              <a:t>)  - </a:t>
            </a:r>
            <a:r>
              <a:rPr lang="ko-KR" altLang="en-US" sz="1400" dirty="0"/>
              <a:t>샴페인의 제조에 사용되며 주로 마른</a:t>
            </a:r>
            <a:r>
              <a:rPr lang="en-US" altLang="ko-KR" sz="1400" dirty="0"/>
              <a:t>(Marne)</a:t>
            </a:r>
            <a:r>
              <a:rPr lang="ko-KR" altLang="en-US" sz="1400" dirty="0"/>
              <a:t>과 오브</a:t>
            </a:r>
            <a:r>
              <a:rPr lang="en-US" altLang="ko-KR" sz="1400" dirty="0"/>
              <a:t>(Aube) </a:t>
            </a:r>
            <a:r>
              <a:rPr lang="ko-KR" altLang="en-US" sz="1400" dirty="0"/>
              <a:t>지방에서 재배되나</a:t>
            </a:r>
            <a:r>
              <a:rPr lang="en-US" altLang="ko-KR" sz="1400" dirty="0"/>
              <a:t>, </a:t>
            </a:r>
            <a:r>
              <a:rPr lang="ko-KR" altLang="en-US" sz="1400" dirty="0"/>
              <a:t>발 드 </a:t>
            </a:r>
            <a:r>
              <a:rPr lang="ko-KR" altLang="en-US" sz="1400" dirty="0" err="1"/>
              <a:t>르와르</a:t>
            </a:r>
            <a:r>
              <a:rPr lang="ko-KR" altLang="en-US" sz="1400" dirty="0"/>
              <a:t> 지방과 동부 지방 </a:t>
            </a:r>
            <a:r>
              <a:rPr lang="en-US" altLang="ko-KR" sz="1400" dirty="0"/>
              <a:t>(</a:t>
            </a:r>
            <a:r>
              <a:rPr lang="ko-KR" altLang="en-US" sz="1400" dirty="0" err="1"/>
              <a:t>모젤포도주</a:t>
            </a:r>
            <a:r>
              <a:rPr lang="ko-KR" altLang="en-US" sz="1400" dirty="0"/>
              <a:t> 와 </a:t>
            </a:r>
            <a:r>
              <a:rPr lang="ko-KR" altLang="en-US" sz="1400" dirty="0" err="1"/>
              <a:t>꼬뜨</a:t>
            </a:r>
            <a:r>
              <a:rPr lang="ko-KR" altLang="en-US" sz="1400" dirty="0"/>
              <a:t> 드 </a:t>
            </a:r>
            <a:r>
              <a:rPr lang="ko-KR" altLang="en-US" sz="1400" dirty="0" err="1"/>
              <a:t>뚤</a:t>
            </a:r>
            <a:r>
              <a:rPr lang="en-US" altLang="ko-KR" sz="1400" dirty="0"/>
              <a:t>)</a:t>
            </a:r>
            <a:r>
              <a:rPr lang="ko-KR" altLang="en-US" sz="1400" dirty="0"/>
              <a:t>에서도 재배된다</a:t>
            </a:r>
            <a:r>
              <a:rPr lang="en-US" altLang="ko-KR" sz="1400" dirty="0"/>
              <a:t>. </a:t>
            </a:r>
            <a:r>
              <a:rPr lang="ko-KR" altLang="en-US" sz="1400" dirty="0"/>
              <a:t>흰 곰팡이 병의 일종인 </a:t>
            </a:r>
            <a:r>
              <a:rPr lang="ko-KR" altLang="en-US" sz="1400" dirty="0" err="1"/>
              <a:t>뭬니에가</a:t>
            </a:r>
            <a:r>
              <a:rPr lang="ko-KR" altLang="en-US" sz="1400" dirty="0"/>
              <a:t> 이름에 사용된 까닭은 잎에 흰 솜털이 덮여 있기 때문이다</a:t>
            </a:r>
            <a:r>
              <a:rPr lang="en-US" altLang="ko-KR" sz="1400" dirty="0"/>
              <a:t>.</a:t>
            </a:r>
          </a:p>
          <a:p>
            <a:pPr>
              <a:lnSpc>
                <a:spcPct val="100000"/>
              </a:lnSpc>
            </a:pPr>
            <a:endParaRPr lang="en-US" altLang="ko-KR" sz="1400" dirty="0"/>
          </a:p>
          <a:p>
            <a:pPr>
              <a:lnSpc>
                <a:spcPct val="100000"/>
              </a:lnSpc>
            </a:pP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8127804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0711"/>
            <a:ext cx="9144000" cy="4576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3879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594" y="538367"/>
            <a:ext cx="8481678" cy="60206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미국</a:t>
            </a:r>
          </a:p>
        </p:txBody>
      </p:sp>
    </p:spTree>
    <p:extLst>
      <p:ext uri="{BB962C8B-B14F-4D97-AF65-F5344CB8AC3E}">
        <p14:creationId xmlns:p14="http://schemas.microsoft.com/office/powerpoint/2010/main" val="26694139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921" y="1299931"/>
            <a:ext cx="8968059" cy="4898217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Chile wine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527664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518" y="1026529"/>
            <a:ext cx="8126286" cy="5215598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칠레와인 등급</a:t>
            </a:r>
          </a:p>
        </p:txBody>
      </p:sp>
      <p:sp>
        <p:nvSpPr>
          <p:cNvPr id="4" name="타원 3"/>
          <p:cNvSpPr/>
          <p:nvPr/>
        </p:nvSpPr>
        <p:spPr>
          <a:xfrm>
            <a:off x="5088367" y="1586753"/>
            <a:ext cx="2458122" cy="2113878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1" name="모서리가 둥근 사각형 설명선 10"/>
          <p:cNvSpPr/>
          <p:nvPr/>
        </p:nvSpPr>
        <p:spPr>
          <a:xfrm>
            <a:off x="5378824" y="473336"/>
            <a:ext cx="3238051" cy="1021977"/>
          </a:xfrm>
          <a:prstGeom prst="wedgeRoundRectCallou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FF0000"/>
                </a:solidFill>
              </a:rPr>
              <a:t>단</a:t>
            </a:r>
            <a:r>
              <a:rPr lang="en-US" altLang="ko-KR" dirty="0">
                <a:solidFill>
                  <a:srgbClr val="FF0000"/>
                </a:solidFill>
              </a:rPr>
              <a:t>, </a:t>
            </a:r>
            <a:r>
              <a:rPr lang="ko-KR" altLang="en-US" dirty="0">
                <a:solidFill>
                  <a:srgbClr val="FF0000"/>
                </a:solidFill>
              </a:rPr>
              <a:t>칠레의 규제가 엉성해서 등급을 쉽게 못 믿는다</a:t>
            </a:r>
            <a:r>
              <a:rPr lang="en-US" altLang="ko-KR" dirty="0">
                <a:solidFill>
                  <a:srgbClr val="FF0000"/>
                </a:solidFill>
              </a:rPr>
              <a:t>.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52439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9425"/>
          <a:stretch/>
        </p:blipFill>
        <p:spPr>
          <a:xfrm>
            <a:off x="702682" y="1720061"/>
            <a:ext cx="7378637" cy="4996385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프랑스 와인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68818" y="6416937"/>
            <a:ext cx="26516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solidFill>
                  <a:srgbClr val="0000FF"/>
                </a:solidFill>
              </a:rPr>
              <a:t>보르도</a:t>
            </a:r>
            <a:r>
              <a:rPr lang="ko-KR" altLang="en-US" dirty="0">
                <a:solidFill>
                  <a:srgbClr val="0000FF"/>
                </a:solidFill>
              </a:rPr>
              <a:t> 지방 </a:t>
            </a:r>
            <a:r>
              <a:rPr lang="ko-KR" altLang="en-US" dirty="0" err="1">
                <a:solidFill>
                  <a:srgbClr val="0000FF"/>
                </a:solidFill>
              </a:rPr>
              <a:t>메독</a:t>
            </a:r>
            <a:r>
              <a:rPr lang="ko-KR" altLang="en-US" dirty="0">
                <a:solidFill>
                  <a:srgbClr val="0000FF"/>
                </a:solidFill>
              </a:rPr>
              <a:t> </a:t>
            </a:r>
            <a:r>
              <a:rPr lang="ko-KR" altLang="en-US" dirty="0" err="1">
                <a:solidFill>
                  <a:srgbClr val="0000FF"/>
                </a:solidFill>
              </a:rPr>
              <a:t>뽀이악</a:t>
            </a:r>
            <a:endParaRPr lang="ko-KR" alt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17504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822" y="357505"/>
            <a:ext cx="8399538" cy="5031672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322730" y="5200918"/>
            <a:ext cx="858998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rgbClr val="0000FF"/>
                </a:solidFill>
              </a:rPr>
              <a:t>만약에 프랑스 여러 지역의 포도주를 섞었을 경우에는 </a:t>
            </a:r>
            <a:r>
              <a:rPr lang="en-US" altLang="ko-KR" sz="1600" dirty="0" err="1">
                <a:solidFill>
                  <a:srgbClr val="0000FF"/>
                </a:solidFill>
              </a:rPr>
              <a:t>Vins</a:t>
            </a:r>
            <a:r>
              <a:rPr lang="en-US" altLang="ko-KR" sz="1600" dirty="0">
                <a:solidFill>
                  <a:srgbClr val="0000FF"/>
                </a:solidFill>
              </a:rPr>
              <a:t> de Table de France(French Table Wine)</a:t>
            </a:r>
            <a:r>
              <a:rPr lang="ko-KR" altLang="en-US" sz="1600" dirty="0">
                <a:solidFill>
                  <a:srgbClr val="0000FF"/>
                </a:solidFill>
              </a:rPr>
              <a:t>이라 표기하고 유럽 여러 지역에서 온 포도주를 조합했을 경우에는 </a:t>
            </a:r>
            <a:r>
              <a:rPr lang="en-US" altLang="ko-KR" sz="1600" dirty="0">
                <a:solidFill>
                  <a:srgbClr val="0000FF"/>
                </a:solidFill>
              </a:rPr>
              <a:t>"</a:t>
            </a:r>
            <a:r>
              <a:rPr lang="en-US" altLang="ko-KR" sz="1600" dirty="0" err="1">
                <a:solidFill>
                  <a:srgbClr val="0000FF"/>
                </a:solidFill>
              </a:rPr>
              <a:t>Melange</a:t>
            </a:r>
            <a:r>
              <a:rPr lang="en-US" altLang="ko-KR" sz="1600" dirty="0">
                <a:solidFill>
                  <a:srgbClr val="0000FF"/>
                </a:solidFill>
              </a:rPr>
              <a:t> de </a:t>
            </a:r>
            <a:r>
              <a:rPr lang="en-US" altLang="ko-KR" sz="1600" dirty="0" err="1">
                <a:solidFill>
                  <a:srgbClr val="0000FF"/>
                </a:solidFill>
              </a:rPr>
              <a:t>vins</a:t>
            </a:r>
            <a:r>
              <a:rPr lang="en-US" altLang="ko-KR" sz="1600" dirty="0">
                <a:solidFill>
                  <a:srgbClr val="0000FF"/>
                </a:solidFill>
              </a:rPr>
              <a:t> de </a:t>
            </a:r>
            <a:r>
              <a:rPr lang="en-US" altLang="ko-KR" sz="1600" dirty="0" err="1">
                <a:solidFill>
                  <a:srgbClr val="0000FF"/>
                </a:solidFill>
              </a:rPr>
              <a:t>differents</a:t>
            </a:r>
            <a:r>
              <a:rPr lang="en-US" altLang="ko-KR" sz="1600" dirty="0">
                <a:solidFill>
                  <a:srgbClr val="0000FF"/>
                </a:solidFill>
              </a:rPr>
              <a:t> pays de Union </a:t>
            </a:r>
            <a:r>
              <a:rPr lang="en-US" altLang="ko-KR" sz="1600" dirty="0" err="1">
                <a:solidFill>
                  <a:srgbClr val="0000FF"/>
                </a:solidFill>
              </a:rPr>
              <a:t>Europeenne</a:t>
            </a:r>
            <a:r>
              <a:rPr lang="en-US" altLang="ko-KR" sz="1600" dirty="0">
                <a:solidFill>
                  <a:srgbClr val="0000FF"/>
                </a:solidFill>
              </a:rPr>
              <a:t>"</a:t>
            </a:r>
            <a:r>
              <a:rPr lang="ko-KR" altLang="en-US" sz="1600" dirty="0">
                <a:solidFill>
                  <a:srgbClr val="0000FF"/>
                </a:solidFill>
              </a:rPr>
              <a:t>라고 표기하면 된다</a:t>
            </a:r>
            <a:r>
              <a:rPr lang="en-US" altLang="ko-KR" sz="1600" dirty="0">
                <a:solidFill>
                  <a:srgbClr val="0000FF"/>
                </a:solidFill>
              </a:rPr>
              <a:t>.</a:t>
            </a:r>
            <a:r>
              <a:rPr lang="ko-KR" altLang="en-US" sz="1600" dirty="0">
                <a:solidFill>
                  <a:srgbClr val="0000FF"/>
                </a:solidFill>
              </a:rPr>
              <a:t>여기에는 수확 년도를 적을 수 없게 되어 있다</a:t>
            </a:r>
            <a:r>
              <a:rPr lang="en-US" altLang="ko-KR" sz="1600" dirty="0">
                <a:solidFill>
                  <a:srgbClr val="0000FF"/>
                </a:solidFill>
              </a:rPr>
              <a:t>. </a:t>
            </a:r>
            <a:r>
              <a:rPr lang="ko-KR" altLang="en-US" sz="1600" dirty="0">
                <a:solidFill>
                  <a:srgbClr val="0000FF"/>
                </a:solidFill>
              </a:rPr>
              <a:t>그러므로</a:t>
            </a:r>
            <a:r>
              <a:rPr lang="en-US" altLang="ko-KR" sz="1600" dirty="0">
                <a:solidFill>
                  <a:srgbClr val="0000FF"/>
                </a:solidFill>
              </a:rPr>
              <a:t>..</a:t>
            </a:r>
            <a:r>
              <a:rPr lang="ko-KR" altLang="en-US" sz="1600" dirty="0">
                <a:solidFill>
                  <a:srgbClr val="0000FF"/>
                </a:solidFill>
              </a:rPr>
              <a:t>와인 자체가 굉장히 저렴하다</a:t>
            </a:r>
            <a:r>
              <a:rPr lang="en-US" altLang="ko-KR" sz="1600" dirty="0">
                <a:solidFill>
                  <a:srgbClr val="0000FF"/>
                </a:solidFill>
              </a:rPr>
              <a:t>.</a:t>
            </a:r>
            <a:endParaRPr lang="ko-KR" altLang="en-US" sz="16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62273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196" y="2451580"/>
            <a:ext cx="8379677" cy="3568632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AOC </a:t>
            </a:r>
            <a:endParaRPr lang="ko-KR" altLang="en-US" dirty="0"/>
          </a:p>
        </p:txBody>
      </p:sp>
      <p:sp>
        <p:nvSpPr>
          <p:cNvPr id="4" name="타원 3"/>
          <p:cNvSpPr/>
          <p:nvPr/>
        </p:nvSpPr>
        <p:spPr>
          <a:xfrm>
            <a:off x="865990" y="3929303"/>
            <a:ext cx="3506993" cy="613186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086983" y="1178886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프랑스 </a:t>
            </a:r>
            <a:r>
              <a:rPr lang="ko-KR" altLang="en-US" dirty="0" err="1">
                <a:solidFill>
                  <a:srgbClr val="FF0000"/>
                </a:solidFill>
              </a:rPr>
              <a:t>생떼밀리옹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ko-KR" altLang="en-US" dirty="0" err="1">
                <a:solidFill>
                  <a:srgbClr val="FF0000"/>
                </a:solidFill>
              </a:rPr>
              <a:t>그랑크뤼라고</a:t>
            </a:r>
            <a:r>
              <a:rPr lang="ko-KR" altLang="en-US" dirty="0">
                <a:solidFill>
                  <a:srgbClr val="FF0000"/>
                </a:solidFill>
              </a:rPr>
              <a:t> 적힌 </a:t>
            </a:r>
            <a:r>
              <a:rPr lang="ko-KR" altLang="en-US" dirty="0" err="1">
                <a:solidFill>
                  <a:srgbClr val="FF0000"/>
                </a:solidFill>
              </a:rPr>
              <a:t>와인중에는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ko-KR" altLang="en-US" dirty="0" err="1">
                <a:solidFill>
                  <a:srgbClr val="FF0000"/>
                </a:solidFill>
              </a:rPr>
              <a:t>질좋은</a:t>
            </a:r>
            <a:r>
              <a:rPr lang="ko-KR" altLang="en-US" dirty="0">
                <a:solidFill>
                  <a:srgbClr val="FF0000"/>
                </a:solidFill>
              </a:rPr>
              <a:t> 와인도 있겠지만</a:t>
            </a:r>
            <a:r>
              <a:rPr lang="en-US" altLang="ko-KR" dirty="0">
                <a:solidFill>
                  <a:srgbClr val="FF0000"/>
                </a:solidFill>
              </a:rPr>
              <a:t>, AOC</a:t>
            </a:r>
            <a:r>
              <a:rPr lang="ko-KR" altLang="en-US" dirty="0">
                <a:solidFill>
                  <a:srgbClr val="FF0000"/>
                </a:solidFill>
              </a:rPr>
              <a:t>인 </a:t>
            </a:r>
            <a:r>
              <a:rPr lang="ko-KR" altLang="en-US" dirty="0" err="1">
                <a:solidFill>
                  <a:srgbClr val="FF0000"/>
                </a:solidFill>
              </a:rPr>
              <a:t>그랑크뤼</a:t>
            </a:r>
            <a:r>
              <a:rPr lang="ko-KR" altLang="en-US" dirty="0">
                <a:solidFill>
                  <a:srgbClr val="FF0000"/>
                </a:solidFill>
              </a:rPr>
              <a:t> 단어를 강조해서 비싼 값을 받는 못된 판매처가 너무 많다 </a:t>
            </a:r>
          </a:p>
        </p:txBody>
      </p:sp>
      <p:cxnSp>
        <p:nvCxnSpPr>
          <p:cNvPr id="7" name="직선 화살표 연결선 6"/>
          <p:cNvCxnSpPr>
            <a:stCxn id="5" idx="2"/>
            <a:endCxn id="4" idx="0"/>
          </p:cNvCxnSpPr>
          <p:nvPr/>
        </p:nvCxnSpPr>
        <p:spPr>
          <a:xfrm flipH="1">
            <a:off x="2619487" y="2379215"/>
            <a:ext cx="1753496" cy="155008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34269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598" y="1129598"/>
            <a:ext cx="7676815" cy="5296140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프랑스 와인</a:t>
            </a:r>
          </a:p>
        </p:txBody>
      </p:sp>
    </p:spTree>
    <p:extLst>
      <p:ext uri="{BB962C8B-B14F-4D97-AF65-F5344CB8AC3E}">
        <p14:creationId xmlns:p14="http://schemas.microsoft.com/office/powerpoint/2010/main" val="17567715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보르도</a:t>
            </a:r>
            <a:r>
              <a:rPr lang="ko-KR" altLang="en-US" dirty="0"/>
              <a:t> 지방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t="8127"/>
          <a:stretch/>
        </p:blipFill>
        <p:spPr>
          <a:xfrm>
            <a:off x="2473035" y="906087"/>
            <a:ext cx="4626033" cy="591608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58496" y="1101233"/>
            <a:ext cx="81610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ko-KR" altLang="en-US" dirty="0" err="1"/>
              <a:t>보르도</a:t>
            </a:r>
            <a:r>
              <a:rPr lang="ko-KR" altLang="en-US" dirty="0"/>
              <a:t> 지방 </a:t>
            </a:r>
            <a:r>
              <a:rPr lang="ko-KR" altLang="en-US" dirty="0" err="1"/>
              <a:t>메독</a:t>
            </a:r>
            <a:r>
              <a:rPr lang="ko-KR" altLang="en-US" dirty="0"/>
              <a:t> 지역 </a:t>
            </a:r>
            <a:r>
              <a:rPr lang="ko-KR" altLang="en-US" dirty="0" err="1"/>
              <a:t>샤토마고</a:t>
            </a:r>
            <a:r>
              <a:rPr lang="ko-KR" altLang="en-US" dirty="0"/>
              <a:t> 농장</a:t>
            </a:r>
            <a:endParaRPr lang="en-US" altLang="ko-KR" dirty="0"/>
          </a:p>
          <a:p>
            <a:r>
              <a:rPr lang="ko-KR" altLang="en-US" dirty="0" err="1"/>
              <a:t>보르도</a:t>
            </a:r>
            <a:r>
              <a:rPr lang="ko-KR" altLang="en-US" dirty="0"/>
              <a:t> 지방에서는 </a:t>
            </a:r>
            <a:r>
              <a:rPr lang="ko-KR" altLang="en-US" dirty="0" err="1"/>
              <a:t>샤토를</a:t>
            </a:r>
            <a:r>
              <a:rPr lang="ko-KR" altLang="en-US" dirty="0"/>
              <a:t> 주로 농장이란 뜻으로 사용 포도 생산 양조 </a:t>
            </a:r>
            <a:r>
              <a:rPr lang="ko-KR" altLang="en-US" dirty="0" err="1"/>
              <a:t>병입까지</a:t>
            </a:r>
            <a:r>
              <a:rPr lang="ko-KR" altLang="en-US" dirty="0"/>
              <a:t> 이루어지는 곳을 </a:t>
            </a:r>
            <a:r>
              <a:rPr lang="ko-KR" altLang="en-US" dirty="0" err="1"/>
              <a:t>샤토라</a:t>
            </a:r>
            <a:r>
              <a:rPr lang="ko-KR" altLang="en-US" dirty="0"/>
              <a:t> 부름</a:t>
            </a:r>
          </a:p>
        </p:txBody>
      </p:sp>
    </p:spTree>
    <p:extLst>
      <p:ext uri="{BB962C8B-B14F-4D97-AF65-F5344CB8AC3E}">
        <p14:creationId xmlns:p14="http://schemas.microsoft.com/office/powerpoint/2010/main" val="13338788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Mosaic depicting grapes and wine with Armenian inscription in </a:t>
            </a:r>
            <a:r>
              <a:rPr lang="en-US" altLang="ko-KR" dirty="0" err="1"/>
              <a:t>Jerusale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706" y="1295708"/>
            <a:ext cx="823559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9034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ko-KR" altLang="en-US" dirty="0" err="1"/>
              <a:t>보르도</a:t>
            </a:r>
            <a:r>
              <a:rPr lang="ko-KR" altLang="en-US" dirty="0"/>
              <a:t> 지방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25911" y="927897"/>
            <a:ext cx="8654527" cy="5757981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ko-KR" altLang="en-US" sz="1400" dirty="0"/>
              <a:t>역사</a:t>
            </a:r>
            <a:endParaRPr lang="en-US" altLang="ko-KR" sz="1400" dirty="0"/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sz="1400" dirty="0"/>
              <a:t>이미 오랜 옛날부터 프랑스의 </a:t>
            </a:r>
            <a:r>
              <a:rPr lang="ko-KR" altLang="en-US" sz="1400" dirty="0" err="1"/>
              <a:t>지롱드</a:t>
            </a:r>
            <a:r>
              <a:rPr lang="en-US" altLang="ko-KR" sz="1400" dirty="0"/>
              <a:t>(Gironde) </a:t>
            </a:r>
            <a:r>
              <a:rPr lang="ko-KR" altLang="en-US" sz="1400" dirty="0"/>
              <a:t>지방에서는 포도 재배가 번성하였다</a:t>
            </a:r>
            <a:r>
              <a:rPr lang="en-US" altLang="ko-KR" sz="1400" dirty="0"/>
              <a:t>. 4</a:t>
            </a:r>
            <a:r>
              <a:rPr lang="ko-KR" altLang="en-US" sz="1400" dirty="0"/>
              <a:t>세기에는 로마의 </a:t>
            </a:r>
            <a:r>
              <a:rPr lang="ko-KR" altLang="en-US" sz="1400" dirty="0" err="1"/>
              <a:t>집정관이자</a:t>
            </a:r>
            <a:r>
              <a:rPr lang="ko-KR" altLang="en-US" sz="1400" dirty="0"/>
              <a:t> 시인이며 포도원 주인이기도 했던 </a:t>
            </a:r>
            <a:r>
              <a:rPr lang="ko-KR" altLang="en-US" sz="1400" dirty="0" err="1"/>
              <a:t>오소니우스</a:t>
            </a:r>
            <a:r>
              <a:rPr lang="en-US" altLang="ko-KR" sz="1400" dirty="0"/>
              <a:t>(</a:t>
            </a:r>
            <a:r>
              <a:rPr lang="en-US" altLang="ko-KR" sz="1400" dirty="0" err="1"/>
              <a:t>Ausonius</a:t>
            </a:r>
            <a:r>
              <a:rPr lang="en-US" altLang="ko-KR" sz="1400" dirty="0"/>
              <a:t>)</a:t>
            </a:r>
            <a:r>
              <a:rPr lang="ko-KR" altLang="en-US" sz="1400" dirty="0"/>
              <a:t>가 </a:t>
            </a:r>
            <a:r>
              <a:rPr lang="ko-KR" altLang="en-US" sz="1400" dirty="0" err="1"/>
              <a:t>보르도</a:t>
            </a:r>
            <a:r>
              <a:rPr lang="ko-KR" altLang="en-US" sz="1400" dirty="0"/>
              <a:t> 와인을 널리 알리는 초대 사절이 되었다</a:t>
            </a:r>
            <a:r>
              <a:rPr lang="en-US" altLang="ko-KR" sz="1400" dirty="0"/>
              <a:t>.</a:t>
            </a:r>
            <a:r>
              <a:rPr lang="ko-KR" altLang="en-US" sz="1400" dirty="0" err="1"/>
              <a:t>아끼덴</a:t>
            </a:r>
            <a:r>
              <a:rPr lang="en-US" altLang="ko-KR" sz="1400" dirty="0"/>
              <a:t>(Aquitaine)</a:t>
            </a:r>
            <a:r>
              <a:rPr lang="ko-KR" altLang="en-US" sz="1400" dirty="0" err="1"/>
              <a:t>의공주와</a:t>
            </a:r>
            <a:r>
              <a:rPr lang="ko-KR" altLang="en-US" sz="1400" dirty="0"/>
              <a:t> 영국 왕 헨리</a:t>
            </a:r>
            <a:r>
              <a:rPr lang="en-US" altLang="ko-KR" sz="1400" dirty="0"/>
              <a:t>(Henry) 2</a:t>
            </a:r>
            <a:r>
              <a:rPr lang="ko-KR" altLang="en-US" sz="1400" dirty="0"/>
              <a:t>세와의 결혼으로 </a:t>
            </a:r>
            <a:r>
              <a:rPr lang="ko-KR" altLang="en-US" sz="1400" dirty="0" err="1"/>
              <a:t>보르도</a:t>
            </a:r>
            <a:r>
              <a:rPr lang="ko-KR" altLang="en-US" sz="1400" dirty="0"/>
              <a:t> 와인은 </a:t>
            </a:r>
            <a:r>
              <a:rPr lang="en-US" altLang="ko-KR" sz="1400" dirty="0"/>
              <a:t>1152</a:t>
            </a:r>
            <a:r>
              <a:rPr lang="ko-KR" altLang="en-US" sz="1400" dirty="0"/>
              <a:t>년부터 영국에 수출되기 시작했다</a:t>
            </a:r>
            <a:r>
              <a:rPr lang="en-US" altLang="ko-KR" sz="1400" dirty="0"/>
              <a:t>.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sz="1400" dirty="0"/>
              <a:t>시간이 흐름에 따라 와인 애호가들의 요구 수준이 높아졌고</a:t>
            </a:r>
            <a:r>
              <a:rPr lang="en-US" altLang="ko-KR" sz="1400" dirty="0"/>
              <a:t>, </a:t>
            </a:r>
            <a:r>
              <a:rPr lang="ko-KR" altLang="en-US" sz="1400" dirty="0"/>
              <a:t>와인의 질에 따라 등급을 매기고</a:t>
            </a:r>
            <a:r>
              <a:rPr lang="en-US" altLang="ko-KR" sz="1400" dirty="0"/>
              <a:t>, </a:t>
            </a:r>
            <a:r>
              <a:rPr lang="ko-KR" altLang="en-US" sz="1400" dirty="0"/>
              <a:t>또 이에 따라 가격도 차이가 나게 되었으므로 와인 제조 방법의 상당한 발전이 이루어 졌고</a:t>
            </a:r>
            <a:r>
              <a:rPr lang="en-US" altLang="ko-KR" sz="1400" dirty="0"/>
              <a:t>, </a:t>
            </a:r>
            <a:r>
              <a:rPr lang="ko-KR" altLang="en-US" sz="1400" dirty="0"/>
              <a:t>또 이에 따라 가격도 차이가 나게 되었으므로 와인 제조 방법의 상당한 발전이 이루어 졌고</a:t>
            </a:r>
            <a:r>
              <a:rPr lang="en-US" altLang="ko-KR" sz="1400" dirty="0"/>
              <a:t>, </a:t>
            </a:r>
            <a:r>
              <a:rPr lang="ko-KR" altLang="en-US" sz="1400" dirty="0"/>
              <a:t>무엇보다도 와인의 질에 가장 큰 관심을 쏟게 되었다</a:t>
            </a:r>
            <a:r>
              <a:rPr lang="en-US" altLang="ko-KR" sz="1400" dirty="0"/>
              <a:t>. </a:t>
            </a:r>
            <a:r>
              <a:rPr lang="ko-KR" altLang="en-US" sz="1400" dirty="0"/>
              <a:t>오늘날에는 한 </a:t>
            </a:r>
            <a:r>
              <a:rPr lang="en-US" altLang="ko-KR" sz="1400" dirty="0"/>
              <a:t>A.O.C.</a:t>
            </a:r>
            <a:r>
              <a:rPr lang="ko-KR" altLang="en-US" sz="1400" dirty="0"/>
              <a:t>안에서도 여러 등급으로 나누어지는데</a:t>
            </a:r>
            <a:r>
              <a:rPr lang="en-US" altLang="ko-KR" sz="1400" dirty="0"/>
              <a:t>, 1855</a:t>
            </a:r>
            <a:r>
              <a:rPr lang="ko-KR" altLang="en-US" sz="1400" dirty="0"/>
              <a:t>년 파리 만국 박람회를 계기로 </a:t>
            </a:r>
            <a:r>
              <a:rPr lang="ko-KR" altLang="en-US" sz="1400" dirty="0" err="1"/>
              <a:t>메독</a:t>
            </a:r>
            <a:r>
              <a:rPr lang="en-US" altLang="ko-KR" sz="1400" dirty="0"/>
              <a:t>(Medoc)</a:t>
            </a:r>
            <a:r>
              <a:rPr lang="ko-KR" altLang="en-US" sz="1400" dirty="0"/>
              <a:t>과 </a:t>
            </a:r>
            <a:r>
              <a:rPr lang="ko-KR" altLang="en-US" sz="1400" dirty="0" err="1"/>
              <a:t>소테른</a:t>
            </a:r>
            <a:r>
              <a:rPr lang="en-US" altLang="ko-KR" sz="1400" dirty="0"/>
              <a:t>(Sauternes)</a:t>
            </a:r>
            <a:r>
              <a:rPr lang="ko-KR" altLang="en-US" sz="1400" dirty="0"/>
              <a:t>와인에 여러 등급이 생긴 것이 바로 그 예이다</a:t>
            </a:r>
            <a:r>
              <a:rPr lang="en-US" altLang="ko-KR" sz="1400" dirty="0"/>
              <a:t>. </a:t>
            </a:r>
          </a:p>
          <a:p>
            <a:pPr>
              <a:lnSpc>
                <a:spcPct val="120000"/>
              </a:lnSpc>
            </a:pPr>
            <a:r>
              <a:rPr lang="ko-KR" altLang="en-US" sz="1400" dirty="0"/>
              <a:t>환경 </a:t>
            </a:r>
            <a:endParaRPr lang="en-US" altLang="ko-KR" sz="1400" dirty="0"/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sz="1400" dirty="0"/>
              <a:t>프랑스의 남서부 대서양의 연안에 위치하며 북극과 적도의 </a:t>
            </a:r>
            <a:r>
              <a:rPr lang="ko-KR" altLang="en-US" sz="1400" dirty="0" err="1"/>
              <a:t>정중앙에</a:t>
            </a:r>
            <a:r>
              <a:rPr lang="ko-KR" altLang="en-US" sz="1400" dirty="0"/>
              <a:t> 놓여진 이 </a:t>
            </a:r>
            <a:r>
              <a:rPr lang="ko-KR" altLang="en-US" sz="1400" dirty="0" err="1"/>
              <a:t>보르도</a:t>
            </a:r>
            <a:r>
              <a:rPr lang="ko-KR" altLang="en-US" sz="1400" dirty="0"/>
              <a:t> 포도원은 </a:t>
            </a:r>
            <a:r>
              <a:rPr lang="ko-KR" altLang="en-US" sz="1400" dirty="0" err="1">
                <a:solidFill>
                  <a:srgbClr val="0000FF"/>
                </a:solidFill>
              </a:rPr>
              <a:t>지롱드</a:t>
            </a:r>
            <a:r>
              <a:rPr lang="en-US" altLang="ko-KR" sz="1400" dirty="0"/>
              <a:t>(Gironde)</a:t>
            </a:r>
            <a:r>
              <a:rPr lang="ko-KR" altLang="en-US" sz="1400" dirty="0"/>
              <a:t>도 전반에 걸쳐 있다</a:t>
            </a:r>
            <a:r>
              <a:rPr lang="en-US" altLang="ko-KR" sz="1400" dirty="0"/>
              <a:t>. </a:t>
            </a:r>
            <a:r>
              <a:rPr lang="ko-KR" altLang="en-US" sz="1400" dirty="0">
                <a:solidFill>
                  <a:srgbClr val="0000FF"/>
                </a:solidFill>
              </a:rPr>
              <a:t>가론</a:t>
            </a:r>
            <a:r>
              <a:rPr lang="en-US" altLang="ko-KR" sz="1400" dirty="0"/>
              <a:t>(La Garonne)</a:t>
            </a:r>
            <a:r>
              <a:rPr lang="ko-KR" altLang="en-US" sz="1400" dirty="0"/>
              <a:t>강과 </a:t>
            </a:r>
            <a:r>
              <a:rPr lang="ko-KR" altLang="en-US" sz="1400" dirty="0" err="1">
                <a:solidFill>
                  <a:srgbClr val="0000FF"/>
                </a:solidFill>
              </a:rPr>
              <a:t>도르돈뉴</a:t>
            </a:r>
            <a:r>
              <a:rPr lang="en-US" altLang="ko-KR" sz="1400" dirty="0"/>
              <a:t>(La Dordogne) </a:t>
            </a:r>
            <a:r>
              <a:rPr lang="ko-KR" altLang="en-US" sz="1400" dirty="0"/>
              <a:t>강 그리고 수많은 지류들이 이 포도원을 지나가고 있어 자연적으로 풍부한 수자원의 혜택을 받고 있다</a:t>
            </a:r>
            <a:r>
              <a:rPr lang="en-US" altLang="ko-KR" sz="1400" dirty="0"/>
              <a:t>.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sz="1400" dirty="0"/>
              <a:t>이 지방의 온도를 조절해주며 따뜻하게 해주는 더운 </a:t>
            </a:r>
            <a:r>
              <a:rPr lang="ko-KR" altLang="en-US" sz="1400" dirty="0" err="1"/>
              <a:t>바닷</a:t>
            </a:r>
            <a:r>
              <a:rPr lang="ko-KR" altLang="en-US" sz="1400" dirty="0"/>
              <a:t> 바람인 골프 스트림과 </a:t>
            </a:r>
            <a:r>
              <a:rPr lang="ko-KR" altLang="en-US" sz="1400" dirty="0" err="1"/>
              <a:t>지롱드강의</a:t>
            </a:r>
            <a:r>
              <a:rPr lang="ko-KR" altLang="en-US" sz="1400" dirty="0"/>
              <a:t> 안으로 들어온 만</a:t>
            </a:r>
            <a:r>
              <a:rPr lang="en-US" altLang="ko-KR" sz="1400" dirty="0"/>
              <a:t>(</a:t>
            </a:r>
            <a:r>
              <a:rPr lang="ko-KR" altLang="en-US" sz="1400" dirty="0"/>
              <a:t>내포</a:t>
            </a:r>
            <a:r>
              <a:rPr lang="en-US" altLang="ko-KR" sz="1400" dirty="0"/>
              <a:t>:</a:t>
            </a:r>
            <a:r>
              <a:rPr lang="ko-KR" altLang="en-US" sz="1400" dirty="0"/>
              <a:t>內浦</a:t>
            </a:r>
            <a:r>
              <a:rPr lang="en-US" altLang="ko-KR" sz="1400" dirty="0"/>
              <a:t>)</a:t>
            </a:r>
            <a:r>
              <a:rPr lang="ko-KR" altLang="en-US" sz="1400" dirty="0"/>
              <a:t>과 강들이 있고 서풍을 막아주는 </a:t>
            </a:r>
            <a:r>
              <a:rPr lang="ko-KR" altLang="en-US" sz="1400" dirty="0" err="1"/>
              <a:t>랑드</a:t>
            </a:r>
            <a:r>
              <a:rPr lang="ko-KR" altLang="en-US" sz="1400" dirty="0"/>
              <a:t> 숲으로 인해 이 곳 기후는 매우 온화하다</a:t>
            </a:r>
            <a:r>
              <a:rPr lang="en-US" altLang="ko-KR" sz="1400" dirty="0"/>
              <a:t>.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sz="1400" dirty="0" err="1"/>
              <a:t>가론강의</a:t>
            </a:r>
            <a:r>
              <a:rPr lang="ko-KR" altLang="en-US" sz="1400" dirty="0"/>
              <a:t> </a:t>
            </a:r>
            <a:r>
              <a:rPr lang="ko-KR" altLang="en-US" sz="1400" dirty="0" err="1"/>
              <a:t>좌안과</a:t>
            </a:r>
            <a:r>
              <a:rPr lang="ko-KR" altLang="en-US" sz="1400" dirty="0"/>
              <a:t> </a:t>
            </a:r>
            <a:r>
              <a:rPr lang="ko-KR" altLang="en-US" sz="1400" dirty="0" err="1"/>
              <a:t>지롱드강의</a:t>
            </a:r>
            <a:r>
              <a:rPr lang="ko-KR" altLang="en-US" sz="1400" dirty="0"/>
              <a:t> 내포 위에 펼쳐진 토양은 대개 자갈 많은 땅과 두께를 달리하며 쌓여있는 </a:t>
            </a:r>
            <a:r>
              <a:rPr lang="ko-KR" altLang="en-US" sz="1400" dirty="0" err="1"/>
              <a:t>가론강의</a:t>
            </a:r>
            <a:r>
              <a:rPr lang="ko-KR" altLang="en-US" sz="1400" dirty="0"/>
              <a:t> 퇴적물로 구성되어 있다</a:t>
            </a:r>
            <a:r>
              <a:rPr lang="en-US" altLang="ko-KR" sz="1400" dirty="0"/>
              <a:t>. </a:t>
            </a:r>
            <a:r>
              <a:rPr lang="ko-KR" altLang="en-US" sz="1400" dirty="0"/>
              <a:t>이 자갈 많은 토양</a:t>
            </a:r>
            <a:r>
              <a:rPr lang="en-US" altLang="ko-KR" sz="1400" dirty="0"/>
              <a:t>(</a:t>
            </a:r>
            <a:r>
              <a:rPr lang="ko-KR" altLang="en-US" sz="1400" dirty="0"/>
              <a:t>굵은 자갈</a:t>
            </a:r>
            <a:r>
              <a:rPr lang="en-US" altLang="ko-KR" sz="1400" dirty="0"/>
              <a:t>, </a:t>
            </a:r>
            <a:r>
              <a:rPr lang="ko-KR" altLang="en-US" sz="1400" dirty="0"/>
              <a:t>조약돌</a:t>
            </a:r>
            <a:r>
              <a:rPr lang="en-US" altLang="ko-KR" sz="1400" dirty="0"/>
              <a:t>, </a:t>
            </a:r>
            <a:r>
              <a:rPr lang="ko-KR" altLang="en-US" sz="1400" dirty="0"/>
              <a:t>모래</a:t>
            </a:r>
            <a:r>
              <a:rPr lang="en-US" altLang="ko-KR" sz="1400" dirty="0"/>
              <a:t>)</a:t>
            </a:r>
            <a:r>
              <a:rPr lang="ko-KR" altLang="en-US" sz="1400" dirty="0"/>
              <a:t>은 매우 배수가 뛰어나며 열기를 품고 있을 수 있어 </a:t>
            </a:r>
            <a:r>
              <a:rPr lang="ko-KR" altLang="en-US" sz="1400" dirty="0" err="1"/>
              <a:t>포도알이</a:t>
            </a:r>
            <a:r>
              <a:rPr lang="ko-KR" altLang="en-US" sz="1400" dirty="0"/>
              <a:t> 익는데 매우 좋다</a:t>
            </a:r>
            <a:r>
              <a:rPr lang="en-US" altLang="ko-KR" sz="1400" dirty="0"/>
              <a:t>.) </a:t>
            </a:r>
            <a:endParaRPr lang="ko-KR" altLang="en-US" sz="1400" dirty="0"/>
          </a:p>
        </p:txBody>
      </p:sp>
      <p:sp>
        <p:nvSpPr>
          <p:cNvPr id="4" name="직사각형 3"/>
          <p:cNvSpPr/>
          <p:nvPr/>
        </p:nvSpPr>
        <p:spPr>
          <a:xfrm>
            <a:off x="7752272" y="6488668"/>
            <a:ext cx="13917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err="1">
                <a:solidFill>
                  <a:srgbClr val="0000FF"/>
                </a:solidFill>
              </a:rPr>
              <a:t>보르도</a:t>
            </a:r>
            <a:r>
              <a:rPr lang="ko-KR" altLang="en-US" dirty="0">
                <a:solidFill>
                  <a:srgbClr val="0000FF"/>
                </a:solidFill>
              </a:rPr>
              <a:t> 지역</a:t>
            </a:r>
          </a:p>
        </p:txBody>
      </p:sp>
    </p:spTree>
    <p:extLst>
      <p:ext uri="{BB962C8B-B14F-4D97-AF65-F5344CB8AC3E}">
        <p14:creationId xmlns:p14="http://schemas.microsoft.com/office/powerpoint/2010/main" val="34659842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408791"/>
            <a:ext cx="7886700" cy="5768172"/>
          </a:xfrm>
        </p:spPr>
        <p:txBody>
          <a:bodyPr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altLang="ko-KR" dirty="0"/>
              <a:t>[</a:t>
            </a:r>
            <a:r>
              <a:rPr lang="ko-KR" altLang="en-US" dirty="0" err="1"/>
              <a:t>메독</a:t>
            </a:r>
            <a:r>
              <a:rPr lang="en-US" altLang="ko-KR" dirty="0"/>
              <a:t>]</a:t>
            </a:r>
            <a:r>
              <a:rPr lang="ko-KR" altLang="en-US" dirty="0"/>
              <a:t>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-</a:t>
            </a:r>
            <a:r>
              <a:rPr lang="ko-KR" altLang="en-US" dirty="0" err="1"/>
              <a:t>메독</a:t>
            </a:r>
            <a:r>
              <a:rPr lang="en-US" altLang="ko-KR" dirty="0"/>
              <a:t> - </a:t>
            </a:r>
            <a:r>
              <a:rPr lang="ko-KR" altLang="en-US" dirty="0"/>
              <a:t>매독이란 </a:t>
            </a:r>
            <a:r>
              <a:rPr lang="en-US" altLang="ko-KR" dirty="0"/>
              <a:t>'</a:t>
            </a:r>
            <a:r>
              <a:rPr lang="ko-KR" altLang="en-US" dirty="0"/>
              <a:t>중간에 위치한 땅</a:t>
            </a:r>
            <a:r>
              <a:rPr lang="en-US" altLang="ko-KR" dirty="0"/>
              <a:t>'</a:t>
            </a:r>
            <a:r>
              <a:rPr lang="ko-KR" altLang="en-US" dirty="0"/>
              <a:t>이라는 뜻이다</a:t>
            </a:r>
            <a:r>
              <a:rPr lang="en-US" altLang="ko-KR" dirty="0"/>
              <a:t>. </a:t>
            </a:r>
            <a:r>
              <a:rPr lang="ko-KR" altLang="en-US" dirty="0"/>
              <a:t>왜냐하면 서양과 </a:t>
            </a:r>
            <a:r>
              <a:rPr lang="ko-KR" altLang="en-US" dirty="0" err="1">
                <a:solidFill>
                  <a:srgbClr val="0000FF"/>
                </a:solidFill>
              </a:rPr>
              <a:t>지롱드강</a:t>
            </a:r>
            <a:r>
              <a:rPr lang="ko-KR" altLang="en-US" dirty="0" err="1"/>
              <a:t>의</a:t>
            </a:r>
            <a:r>
              <a:rPr lang="ko-KR" altLang="en-US" dirty="0"/>
              <a:t> 내포에 위치하기 때문이다</a:t>
            </a:r>
            <a:r>
              <a:rPr lang="en-US" altLang="ko-KR" dirty="0"/>
              <a:t>. </a:t>
            </a:r>
            <a:r>
              <a:rPr lang="ko-KR" altLang="en-US" dirty="0" err="1"/>
              <a:t>지롱드와</a:t>
            </a:r>
            <a:r>
              <a:rPr lang="ko-KR" altLang="en-US" dirty="0"/>
              <a:t> 가론 강 어귀의 </a:t>
            </a:r>
            <a:r>
              <a:rPr lang="ko-KR" altLang="en-US" dirty="0" err="1"/>
              <a:t>좌안을</a:t>
            </a:r>
            <a:r>
              <a:rPr lang="ko-KR" altLang="en-US" dirty="0"/>
              <a:t> 따라서 길게 펼쳐진 </a:t>
            </a:r>
            <a:r>
              <a:rPr lang="en-US" altLang="ko-KR" dirty="0"/>
              <a:t>130km</a:t>
            </a:r>
            <a:r>
              <a:rPr lang="ko-KR" altLang="en-US" dirty="0"/>
              <a:t>가 넘는 좁은 띠 모양의 땅으로 형성되어 있는 이 포도원의 독특한 특징은 </a:t>
            </a:r>
            <a:r>
              <a:rPr lang="ko-KR" altLang="en-US" dirty="0" err="1"/>
              <a:t>크룹쁘라는</a:t>
            </a:r>
            <a:r>
              <a:rPr lang="ko-KR" altLang="en-US" dirty="0"/>
              <a:t> 자갈</a:t>
            </a:r>
            <a:r>
              <a:rPr lang="en-US" altLang="ko-KR" dirty="0"/>
              <a:t>, </a:t>
            </a:r>
            <a:r>
              <a:rPr lang="ko-KR" altLang="en-US" dirty="0"/>
              <a:t>모래</a:t>
            </a:r>
            <a:r>
              <a:rPr lang="en-US" altLang="ko-KR" dirty="0"/>
              <a:t>, </a:t>
            </a:r>
            <a:r>
              <a:rPr lang="ko-KR" altLang="en-US" dirty="0"/>
              <a:t>조약돌 성분의 조그마한 언덕들이 이어지며 내포를 내려다 보고 있는다는 것이다</a:t>
            </a:r>
            <a:r>
              <a:rPr lang="en-US" altLang="ko-KR" dirty="0"/>
              <a:t>. </a:t>
            </a:r>
            <a:r>
              <a:rPr lang="ko-KR" altLang="en-US" dirty="0"/>
              <a:t>이러한 척박한 토양은 배수가 뛰어나고 온기가 있어 이 지역의 주 품종인 </a:t>
            </a:r>
            <a:r>
              <a:rPr lang="ko-KR" altLang="en-US" dirty="0" err="1">
                <a:solidFill>
                  <a:srgbClr val="0000FF"/>
                </a:solidFill>
              </a:rPr>
              <a:t>캬바르네</a:t>
            </a:r>
            <a:r>
              <a:rPr lang="ko-KR" altLang="en-US" dirty="0">
                <a:solidFill>
                  <a:srgbClr val="0000FF"/>
                </a:solidFill>
              </a:rPr>
              <a:t> </a:t>
            </a:r>
            <a:r>
              <a:rPr lang="ko-KR" altLang="en-US" dirty="0" err="1">
                <a:solidFill>
                  <a:srgbClr val="0000FF"/>
                </a:solidFill>
              </a:rPr>
              <a:t>쇼비뇽</a:t>
            </a:r>
            <a:r>
              <a:rPr lang="ko-KR" altLang="en-US" dirty="0" err="1"/>
              <a:t>에게</a:t>
            </a:r>
            <a:r>
              <a:rPr lang="ko-KR" altLang="en-US" dirty="0"/>
              <a:t> 특히 알맞다</a:t>
            </a:r>
            <a:r>
              <a:rPr lang="en-US" altLang="ko-KR" dirty="0"/>
              <a:t>. </a:t>
            </a:r>
            <a:r>
              <a:rPr lang="ko-KR" altLang="en-US" dirty="0" err="1"/>
              <a:t>메독와인은</a:t>
            </a:r>
            <a:r>
              <a:rPr lang="ko-KR" altLang="en-US" dirty="0"/>
              <a:t> 골격이 있고 짜임새가 있으며 오래 보존할 수 있는 레드와인들이다</a:t>
            </a:r>
            <a:r>
              <a:rPr lang="en-US" altLang="ko-KR" dirty="0"/>
              <a:t>.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- </a:t>
            </a:r>
            <a:r>
              <a:rPr lang="ko-KR" altLang="en-US" dirty="0"/>
              <a:t>오 </a:t>
            </a:r>
            <a:r>
              <a:rPr lang="ko-KR" altLang="en-US" dirty="0" err="1"/>
              <a:t>메독</a:t>
            </a:r>
            <a:r>
              <a:rPr lang="en-US" altLang="ko-KR" dirty="0"/>
              <a:t>(Haut- Medoc)  - </a:t>
            </a:r>
            <a:r>
              <a:rPr lang="ko-KR" altLang="en-US" dirty="0"/>
              <a:t>위의 두 와인이 이 지역 생산의 </a:t>
            </a:r>
            <a:r>
              <a:rPr lang="en-US" altLang="ko-KR" dirty="0"/>
              <a:t>60%</a:t>
            </a:r>
            <a:r>
              <a:rPr lang="ko-KR" altLang="en-US" dirty="0"/>
              <a:t>를 차지한다</a:t>
            </a:r>
            <a:r>
              <a:rPr lang="en-US" altLang="ko-KR" dirty="0"/>
              <a:t>.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- </a:t>
            </a:r>
            <a:r>
              <a:rPr lang="ko-KR" altLang="en-US" dirty="0"/>
              <a:t>마고</a:t>
            </a:r>
            <a:r>
              <a:rPr lang="en-US" altLang="ko-KR" dirty="0"/>
              <a:t>(Margaux)  - </a:t>
            </a:r>
            <a:r>
              <a:rPr lang="ko-KR" altLang="en-US" dirty="0"/>
              <a:t>아주 </a:t>
            </a:r>
            <a:r>
              <a:rPr lang="ko-KR" altLang="en-US" dirty="0" err="1"/>
              <a:t>독하지는</a:t>
            </a:r>
            <a:r>
              <a:rPr lang="ko-KR" altLang="en-US" dirty="0"/>
              <a:t> 않지만 산성도가 꽤 높고 그윽한 향취와 섬세함을 자랑하는 와인이다</a:t>
            </a:r>
            <a:r>
              <a:rPr lang="en-US" altLang="ko-KR" dirty="0"/>
              <a:t>. </a:t>
            </a:r>
            <a:r>
              <a:rPr lang="ko-KR" altLang="en-US" dirty="0"/>
              <a:t>물론 주 품종은 </a:t>
            </a:r>
            <a:r>
              <a:rPr lang="ko-KR" altLang="en-US" dirty="0" err="1"/>
              <a:t>캬바르네</a:t>
            </a:r>
            <a:r>
              <a:rPr lang="ko-KR" altLang="en-US" dirty="0"/>
              <a:t> </a:t>
            </a:r>
            <a:r>
              <a:rPr lang="ko-KR" altLang="en-US" dirty="0" err="1"/>
              <a:t>쇼비뇽이다</a:t>
            </a:r>
            <a:r>
              <a:rPr lang="en-US" altLang="ko-KR" dirty="0"/>
              <a:t>.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- </a:t>
            </a:r>
            <a:r>
              <a:rPr lang="ko-KR" altLang="en-US" dirty="0" err="1"/>
              <a:t>셍줄리앙</a:t>
            </a:r>
            <a:r>
              <a:rPr lang="en-US" altLang="ko-KR" dirty="0"/>
              <a:t>(St. Julien) - </a:t>
            </a:r>
            <a:r>
              <a:rPr lang="ko-KR" altLang="en-US" dirty="0"/>
              <a:t>강하지만 섬세함을 지녔으며 주로 </a:t>
            </a:r>
            <a:r>
              <a:rPr lang="ko-KR" altLang="en-US" dirty="0" err="1"/>
              <a:t>꽃향기의</a:t>
            </a:r>
            <a:r>
              <a:rPr lang="ko-KR" altLang="en-US" dirty="0"/>
              <a:t> 미묘한 향을 풍긴다</a:t>
            </a:r>
            <a:r>
              <a:rPr lang="en-US" altLang="ko-KR" dirty="0"/>
              <a:t>.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- </a:t>
            </a:r>
            <a:r>
              <a:rPr lang="ko-KR" altLang="en-US" dirty="0" err="1">
                <a:solidFill>
                  <a:srgbClr val="0000FF"/>
                </a:solidFill>
              </a:rPr>
              <a:t>뽀이악</a:t>
            </a:r>
            <a:r>
              <a:rPr lang="en-US" altLang="ko-KR" dirty="0">
                <a:solidFill>
                  <a:srgbClr val="0000FF"/>
                </a:solidFill>
              </a:rPr>
              <a:t>(</a:t>
            </a:r>
            <a:r>
              <a:rPr lang="en-US" altLang="ko-KR" dirty="0" err="1">
                <a:solidFill>
                  <a:srgbClr val="0000FF"/>
                </a:solidFill>
              </a:rPr>
              <a:t>Pauillac</a:t>
            </a:r>
            <a:r>
              <a:rPr lang="en-US" altLang="ko-KR" dirty="0">
                <a:solidFill>
                  <a:srgbClr val="0000FF"/>
                </a:solidFill>
              </a:rPr>
              <a:t>) - </a:t>
            </a:r>
            <a:r>
              <a:rPr lang="ko-KR" altLang="en-US" dirty="0">
                <a:solidFill>
                  <a:srgbClr val="0000FF"/>
                </a:solidFill>
              </a:rPr>
              <a:t>붉은 과일</a:t>
            </a:r>
            <a:r>
              <a:rPr lang="en-US" altLang="ko-KR" dirty="0">
                <a:solidFill>
                  <a:srgbClr val="0000FF"/>
                </a:solidFill>
              </a:rPr>
              <a:t>(</a:t>
            </a:r>
            <a:r>
              <a:rPr lang="ko-KR" altLang="en-US" dirty="0" err="1">
                <a:solidFill>
                  <a:srgbClr val="0000FF"/>
                </a:solidFill>
              </a:rPr>
              <a:t>까시스</a:t>
            </a:r>
            <a:r>
              <a:rPr lang="en-US" altLang="ko-KR" dirty="0">
                <a:solidFill>
                  <a:srgbClr val="0000FF"/>
                </a:solidFill>
              </a:rPr>
              <a:t>, </a:t>
            </a:r>
            <a:r>
              <a:rPr lang="ko-KR" altLang="en-US" dirty="0">
                <a:solidFill>
                  <a:srgbClr val="0000FF"/>
                </a:solidFill>
              </a:rPr>
              <a:t>산딸기</a:t>
            </a:r>
            <a:r>
              <a:rPr lang="en-US" altLang="ko-KR" dirty="0">
                <a:solidFill>
                  <a:srgbClr val="0000FF"/>
                </a:solidFill>
              </a:rPr>
              <a:t>)</a:t>
            </a:r>
            <a:r>
              <a:rPr lang="ko-KR" altLang="en-US" dirty="0">
                <a:solidFill>
                  <a:srgbClr val="0000FF"/>
                </a:solidFill>
              </a:rPr>
              <a:t>향이 나며 강한 맛을 지니고 </a:t>
            </a:r>
            <a:r>
              <a:rPr lang="en-US" altLang="ko-KR" dirty="0">
                <a:solidFill>
                  <a:srgbClr val="0000FF"/>
                </a:solidFill>
              </a:rPr>
              <a:t>(</a:t>
            </a:r>
            <a:r>
              <a:rPr lang="ko-KR" altLang="en-US" dirty="0" err="1">
                <a:solidFill>
                  <a:srgbClr val="0000FF"/>
                </a:solidFill>
              </a:rPr>
              <a:t>꼬르세</a:t>
            </a:r>
            <a:r>
              <a:rPr lang="ko-KR" altLang="en-US" dirty="0">
                <a:solidFill>
                  <a:srgbClr val="0000FF"/>
                </a:solidFill>
              </a:rPr>
              <a:t> </a:t>
            </a:r>
            <a:r>
              <a:rPr lang="en-US" altLang="ko-KR" dirty="0">
                <a:solidFill>
                  <a:srgbClr val="0000FF"/>
                </a:solidFill>
              </a:rPr>
              <a:t>: </a:t>
            </a:r>
            <a:r>
              <a:rPr lang="en-US" altLang="ko-KR" dirty="0" err="1">
                <a:solidFill>
                  <a:srgbClr val="0000FF"/>
                </a:solidFill>
              </a:rPr>
              <a:t>corse</a:t>
            </a:r>
            <a:r>
              <a:rPr lang="en-US" altLang="ko-KR" dirty="0">
                <a:solidFill>
                  <a:srgbClr val="0000FF"/>
                </a:solidFill>
              </a:rPr>
              <a:t>) </a:t>
            </a:r>
            <a:r>
              <a:rPr lang="ko-KR" altLang="en-US" dirty="0">
                <a:solidFill>
                  <a:srgbClr val="0000FF"/>
                </a:solidFill>
              </a:rPr>
              <a:t>저장기간이 길다</a:t>
            </a:r>
            <a:r>
              <a:rPr lang="en-US" altLang="ko-KR" dirty="0">
                <a:solidFill>
                  <a:srgbClr val="0000FF"/>
                </a:solidFill>
              </a:rPr>
              <a:t>.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- </a:t>
            </a:r>
            <a:r>
              <a:rPr lang="ko-KR" altLang="en-US" dirty="0" err="1"/>
              <a:t>셍</a:t>
            </a:r>
            <a:r>
              <a:rPr lang="ko-KR" altLang="en-US" dirty="0"/>
              <a:t> </a:t>
            </a:r>
            <a:r>
              <a:rPr lang="ko-KR" altLang="en-US" dirty="0" err="1"/>
              <a:t>떼스테프</a:t>
            </a:r>
            <a:r>
              <a:rPr lang="en-US" altLang="ko-KR" dirty="0"/>
              <a:t>(St, </a:t>
            </a:r>
            <a:r>
              <a:rPr lang="en-US" altLang="ko-KR" dirty="0" err="1"/>
              <a:t>Estephe</a:t>
            </a:r>
            <a:r>
              <a:rPr lang="en-US" altLang="ko-KR" dirty="0"/>
              <a:t>) - </a:t>
            </a:r>
            <a:r>
              <a:rPr lang="ko-KR" altLang="en-US" dirty="0" err="1"/>
              <a:t>탄닌</a:t>
            </a:r>
            <a:r>
              <a:rPr lang="ko-KR" altLang="en-US" dirty="0"/>
              <a:t> 성분이 많은 풍부한 맛을 지녔으며 섬세한 향이 난다</a:t>
            </a:r>
            <a:r>
              <a:rPr lang="en-US" altLang="ko-KR" dirty="0"/>
              <a:t>.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- </a:t>
            </a:r>
            <a:r>
              <a:rPr lang="ko-KR" altLang="en-US" dirty="0"/>
              <a:t>물리</a:t>
            </a:r>
            <a:r>
              <a:rPr lang="en-US" altLang="ko-KR" dirty="0"/>
              <a:t>(</a:t>
            </a:r>
            <a:r>
              <a:rPr lang="en-US" altLang="ko-KR" dirty="0" err="1"/>
              <a:t>Moulis</a:t>
            </a:r>
            <a:r>
              <a:rPr lang="en-US" altLang="ko-KR" dirty="0"/>
              <a:t>) - </a:t>
            </a:r>
            <a:r>
              <a:rPr lang="ko-KR" altLang="en-US" dirty="0" err="1"/>
              <a:t>다즙질</a:t>
            </a:r>
            <a:r>
              <a:rPr lang="en-US" altLang="ko-KR" dirty="0"/>
              <a:t>(</a:t>
            </a:r>
            <a:r>
              <a:rPr lang="ko-KR" altLang="en-US" dirty="0" err="1"/>
              <a:t>샤르뉘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en-US" altLang="ko-KR" dirty="0" err="1"/>
              <a:t>Charnu</a:t>
            </a:r>
            <a:r>
              <a:rPr lang="en-US" altLang="ko-KR" dirty="0"/>
              <a:t>)</a:t>
            </a:r>
            <a:r>
              <a:rPr lang="ko-KR" altLang="en-US" dirty="0"/>
              <a:t>이며 </a:t>
            </a:r>
            <a:r>
              <a:rPr lang="ko-KR" altLang="en-US" dirty="0" err="1"/>
              <a:t>탄닌</a:t>
            </a:r>
            <a:r>
              <a:rPr lang="ko-KR" altLang="en-US" dirty="0"/>
              <a:t> 성분이 많고 강한 향을 풍긴다</a:t>
            </a:r>
            <a:r>
              <a:rPr lang="en-US" altLang="ko-KR" dirty="0"/>
              <a:t>.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- </a:t>
            </a:r>
            <a:r>
              <a:rPr lang="ko-KR" altLang="en-US" dirty="0" err="1"/>
              <a:t>리스트락</a:t>
            </a:r>
            <a:r>
              <a:rPr lang="en-US" altLang="ko-KR" dirty="0"/>
              <a:t>(</a:t>
            </a:r>
            <a:r>
              <a:rPr lang="en-US" altLang="ko-KR" dirty="0" err="1"/>
              <a:t>Listrac</a:t>
            </a:r>
            <a:r>
              <a:rPr lang="en-US" altLang="ko-KR" dirty="0"/>
              <a:t>)  - </a:t>
            </a:r>
            <a:r>
              <a:rPr lang="ko-KR" altLang="en-US" dirty="0" err="1"/>
              <a:t>탄닌</a:t>
            </a:r>
            <a:r>
              <a:rPr lang="ko-KR" altLang="en-US" dirty="0"/>
              <a:t> 성분이 매우 풍부하며 </a:t>
            </a:r>
            <a:r>
              <a:rPr lang="ko-KR" altLang="en-US" dirty="0" err="1"/>
              <a:t>과일향이</a:t>
            </a:r>
            <a:r>
              <a:rPr lang="ko-KR" altLang="en-US" dirty="0"/>
              <a:t> 난다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7752272" y="6488668"/>
            <a:ext cx="13917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err="1">
                <a:solidFill>
                  <a:srgbClr val="0000FF"/>
                </a:solidFill>
              </a:rPr>
              <a:t>보르도</a:t>
            </a:r>
            <a:r>
              <a:rPr lang="ko-KR" altLang="en-US" dirty="0">
                <a:solidFill>
                  <a:srgbClr val="0000FF"/>
                </a:solidFill>
              </a:rPr>
              <a:t> 지역</a:t>
            </a:r>
          </a:p>
        </p:txBody>
      </p:sp>
    </p:spTree>
    <p:extLst>
      <p:ext uri="{BB962C8B-B14F-4D97-AF65-F5344CB8AC3E}">
        <p14:creationId xmlns:p14="http://schemas.microsoft.com/office/powerpoint/2010/main" val="23222642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28239" y="105938"/>
            <a:ext cx="8887522" cy="6523462"/>
          </a:xfrm>
        </p:spPr>
        <p:txBody>
          <a:bodyPr>
            <a:normAutofit/>
          </a:bodyPr>
          <a:lstStyle/>
          <a:p>
            <a:pPr>
              <a:lnSpc>
                <a:spcPct val="170000"/>
              </a:lnSpc>
            </a:pPr>
            <a:r>
              <a:rPr lang="en-US" altLang="ko-KR" sz="1600" dirty="0"/>
              <a:t>[</a:t>
            </a:r>
            <a:r>
              <a:rPr lang="ko-KR" altLang="en-US" sz="1600" dirty="0" err="1"/>
              <a:t>그라브</a:t>
            </a:r>
            <a:r>
              <a:rPr lang="en-US" altLang="ko-KR" sz="1600" dirty="0"/>
              <a:t>] 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ko-KR" altLang="en-US" sz="1600" dirty="0" err="1"/>
              <a:t>메독에</a:t>
            </a:r>
            <a:r>
              <a:rPr lang="ko-KR" altLang="en-US" sz="1600" dirty="0"/>
              <a:t> 이어서 </a:t>
            </a:r>
            <a:r>
              <a:rPr lang="ko-KR" altLang="en-US" sz="1600" dirty="0" err="1"/>
              <a:t>그라브</a:t>
            </a:r>
            <a:r>
              <a:rPr lang="ko-KR" altLang="en-US" sz="1600" dirty="0"/>
              <a:t> 명칭은 드라이 화이트와인과 </a:t>
            </a:r>
            <a:r>
              <a:rPr lang="ko-KR" altLang="en-US" sz="1600" dirty="0" err="1"/>
              <a:t>레드와인에</a:t>
            </a:r>
            <a:r>
              <a:rPr lang="ko-KR" altLang="en-US" sz="1600" dirty="0"/>
              <a:t> 적용된다</a:t>
            </a:r>
            <a:r>
              <a:rPr lang="en-US" altLang="ko-KR" sz="1600" dirty="0"/>
              <a:t>. </a:t>
            </a:r>
            <a:r>
              <a:rPr lang="ko-KR" altLang="en-US" sz="1600" dirty="0"/>
              <a:t>토질은 </a:t>
            </a:r>
            <a:r>
              <a:rPr lang="ko-KR" altLang="en-US" sz="1600" dirty="0" err="1"/>
              <a:t>자갈등</a:t>
            </a:r>
            <a:r>
              <a:rPr lang="ko-KR" altLang="en-US" sz="1600" dirty="0"/>
              <a:t> </a:t>
            </a:r>
            <a:r>
              <a:rPr lang="ko-KR" altLang="en-US" sz="1600" dirty="0" err="1"/>
              <a:t>중퇴적물</a:t>
            </a:r>
            <a:r>
              <a:rPr lang="ko-KR" altLang="en-US" sz="1600" dirty="0"/>
              <a:t> 층이 모래 섞인 토양이나 </a:t>
            </a:r>
            <a:r>
              <a:rPr lang="ko-KR" altLang="en-US" sz="1600" dirty="0" err="1"/>
              <a:t>점토성</a:t>
            </a:r>
            <a:r>
              <a:rPr lang="ko-KR" altLang="en-US" sz="1600" dirty="0"/>
              <a:t> 토양에 섞여 구성된다</a:t>
            </a:r>
            <a:r>
              <a:rPr lang="en-US" altLang="ko-KR" sz="1600" dirty="0"/>
              <a:t>. </a:t>
            </a:r>
            <a:r>
              <a:rPr lang="ko-KR" altLang="en-US" sz="1600" dirty="0"/>
              <a:t>몇 </a:t>
            </a:r>
            <a:r>
              <a:rPr lang="ko-KR" altLang="en-US" sz="1600" dirty="0" err="1"/>
              <a:t>년전부터는</a:t>
            </a:r>
            <a:r>
              <a:rPr lang="ko-KR" altLang="en-US" sz="1600" dirty="0"/>
              <a:t> 북부 </a:t>
            </a:r>
            <a:r>
              <a:rPr lang="ko-KR" altLang="en-US" sz="1600" dirty="0" err="1"/>
              <a:t>그라브는</a:t>
            </a:r>
            <a:r>
              <a:rPr lang="ko-KR" altLang="en-US" sz="1600" dirty="0"/>
              <a:t> </a:t>
            </a:r>
            <a:r>
              <a:rPr lang="ko-KR" altLang="en-US" sz="1600" dirty="0" err="1"/>
              <a:t>뻬싹</a:t>
            </a:r>
            <a:r>
              <a:rPr lang="en-US" altLang="ko-KR" sz="1600" dirty="0"/>
              <a:t>-</a:t>
            </a:r>
            <a:r>
              <a:rPr lang="ko-KR" altLang="en-US" sz="1600" dirty="0" err="1"/>
              <a:t>레오냥</a:t>
            </a:r>
            <a:r>
              <a:rPr lang="en-US" altLang="ko-KR" sz="1600" dirty="0"/>
              <a:t>(Pessac-</a:t>
            </a:r>
            <a:r>
              <a:rPr lang="en-US" altLang="ko-KR" sz="1600" dirty="0" err="1"/>
              <a:t>Leognan</a:t>
            </a:r>
            <a:r>
              <a:rPr lang="en-US" altLang="ko-KR" sz="1600" dirty="0"/>
              <a:t>)</a:t>
            </a:r>
            <a:r>
              <a:rPr lang="ko-KR" altLang="en-US" sz="1600" dirty="0"/>
              <a:t>이라는 자신만의 명칭을 갖게 되었다</a:t>
            </a:r>
            <a:r>
              <a:rPr lang="en-US" altLang="ko-KR" sz="1600" dirty="0"/>
              <a:t>. </a:t>
            </a:r>
            <a:r>
              <a:rPr lang="ko-KR" altLang="en-US" sz="1600" dirty="0"/>
              <a:t>이 지역은 더욱 짜임새 있는 </a:t>
            </a:r>
            <a:r>
              <a:rPr lang="ko-KR" altLang="en-US" sz="1600" dirty="0" err="1"/>
              <a:t>레드와인을</a:t>
            </a:r>
            <a:r>
              <a:rPr lang="ko-KR" altLang="en-US" sz="1600" dirty="0"/>
              <a:t> 생산한다</a:t>
            </a:r>
            <a:r>
              <a:rPr lang="en-US" altLang="ko-KR" sz="1600" dirty="0"/>
              <a:t>. </a:t>
            </a:r>
            <a:r>
              <a:rPr lang="ko-KR" altLang="en-US" sz="1600" dirty="0"/>
              <a:t>여기에서 모든 </a:t>
            </a:r>
            <a:r>
              <a:rPr lang="ko-KR" altLang="en-US" sz="1600" dirty="0" err="1">
                <a:solidFill>
                  <a:srgbClr val="0000FF"/>
                </a:solidFill>
              </a:rPr>
              <a:t>가론강</a:t>
            </a:r>
            <a:r>
              <a:rPr lang="ko-KR" altLang="en-US" sz="1600" dirty="0">
                <a:solidFill>
                  <a:srgbClr val="0000FF"/>
                </a:solidFill>
              </a:rPr>
              <a:t> 연안  </a:t>
            </a:r>
            <a:r>
              <a:rPr lang="ko-KR" altLang="en-US" sz="1600" dirty="0" err="1"/>
              <a:t>그라브</a:t>
            </a:r>
            <a:r>
              <a:rPr lang="ko-KR" altLang="en-US" sz="1600" dirty="0"/>
              <a:t> 지방의 </a:t>
            </a:r>
            <a:r>
              <a:rPr lang="ko-KR" altLang="en-US" sz="1600" dirty="0" err="1"/>
              <a:t>그랑크뤼급</a:t>
            </a:r>
            <a:r>
              <a:rPr lang="ko-KR" altLang="en-US" sz="1600" dirty="0"/>
              <a:t> 와인을 발견할 수 있다</a:t>
            </a:r>
            <a:r>
              <a:rPr lang="en-US" altLang="ko-KR" sz="1600" dirty="0"/>
              <a:t>. </a:t>
            </a:r>
            <a:r>
              <a:rPr lang="ko-KR" altLang="en-US" sz="1600" dirty="0"/>
              <a:t>남쪽으로는 토질에 </a:t>
            </a:r>
            <a:r>
              <a:rPr lang="ko-KR" altLang="en-US" sz="1600" dirty="0" err="1"/>
              <a:t>모래성분이</a:t>
            </a:r>
            <a:r>
              <a:rPr lang="ko-KR" altLang="en-US" sz="1600" dirty="0"/>
              <a:t> 더 첨가되며 화이트와인 생산이 유리하므로 </a:t>
            </a:r>
            <a:r>
              <a:rPr lang="ko-KR" altLang="en-US" sz="1600" dirty="0" err="1"/>
              <a:t>레드와인의</a:t>
            </a:r>
            <a:r>
              <a:rPr lang="ko-KR" altLang="en-US" sz="1600" dirty="0"/>
              <a:t> 경우는 더 가벼운 성질을 띤다</a:t>
            </a:r>
            <a:r>
              <a:rPr lang="en-US" altLang="ko-KR" sz="1600" dirty="0"/>
              <a:t>. </a:t>
            </a:r>
            <a:r>
              <a:rPr lang="ko-KR" altLang="en-US" sz="1600" dirty="0" err="1"/>
              <a:t>그라브</a:t>
            </a:r>
            <a:r>
              <a:rPr lang="ko-KR" altLang="en-US" sz="1600" dirty="0"/>
              <a:t> </a:t>
            </a:r>
            <a:r>
              <a:rPr lang="ko-KR" altLang="en-US" sz="1600" dirty="0" err="1"/>
              <a:t>쉬뻬리웨르는</a:t>
            </a:r>
            <a:r>
              <a:rPr lang="ko-KR" altLang="en-US" sz="1600" dirty="0"/>
              <a:t> 감미가 풍부한 화이트와인을 자랑한다</a:t>
            </a:r>
            <a:r>
              <a:rPr lang="en-US" altLang="ko-KR" sz="1600" dirty="0"/>
              <a:t>. </a:t>
            </a:r>
            <a:r>
              <a:rPr lang="ko-KR" altLang="en-US" sz="1600" dirty="0" err="1"/>
              <a:t>그라브</a:t>
            </a:r>
            <a:r>
              <a:rPr lang="ko-KR" altLang="en-US" sz="1600" dirty="0"/>
              <a:t> 와인도 그랑 </a:t>
            </a:r>
            <a:r>
              <a:rPr lang="ko-KR" altLang="en-US" sz="1600" dirty="0" err="1"/>
              <a:t>크뤼</a:t>
            </a:r>
            <a:r>
              <a:rPr lang="ko-KR" altLang="en-US" sz="1600" dirty="0"/>
              <a:t> 대상이 된다</a:t>
            </a:r>
            <a:endParaRPr lang="en-US" altLang="ko-KR" sz="1600" dirty="0"/>
          </a:p>
          <a:p>
            <a:pPr>
              <a:lnSpc>
                <a:spcPct val="170000"/>
              </a:lnSpc>
            </a:pPr>
            <a:r>
              <a:rPr lang="ko-KR" altLang="en-US" sz="1600" dirty="0"/>
              <a:t> </a:t>
            </a:r>
            <a:r>
              <a:rPr lang="en-US" altLang="ko-KR" sz="1600" dirty="0"/>
              <a:t>[</a:t>
            </a:r>
            <a:r>
              <a:rPr lang="ko-KR" altLang="en-US" sz="1600" dirty="0" err="1"/>
              <a:t>쏘떼른느</a:t>
            </a:r>
            <a:r>
              <a:rPr lang="en-US" altLang="ko-KR" sz="1600" dirty="0"/>
              <a:t>]</a:t>
            </a:r>
            <a:r>
              <a:rPr lang="ko-KR" altLang="en-US" sz="1600" dirty="0"/>
              <a:t>  </a:t>
            </a:r>
            <a:r>
              <a:rPr lang="en-US" altLang="ko-KR" sz="1600" dirty="0"/>
              <a:t>[</a:t>
            </a:r>
            <a:r>
              <a:rPr lang="ko-KR" altLang="en-US" sz="1600" dirty="0"/>
              <a:t>바싹</a:t>
            </a:r>
            <a:r>
              <a:rPr lang="en-US" altLang="ko-KR" sz="1600" dirty="0"/>
              <a:t>]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ko-KR" altLang="en-US" sz="1600" dirty="0" err="1"/>
              <a:t>스위트한</a:t>
            </a:r>
            <a:r>
              <a:rPr lang="ko-KR" altLang="en-US" sz="1600" dirty="0"/>
              <a:t> 와인의 생산지인 이곳은 </a:t>
            </a:r>
            <a:r>
              <a:rPr lang="ko-KR" altLang="en-US" sz="1600" dirty="0" err="1">
                <a:solidFill>
                  <a:srgbClr val="0000FF"/>
                </a:solidFill>
              </a:rPr>
              <a:t>가론강</a:t>
            </a:r>
            <a:r>
              <a:rPr lang="ko-KR" altLang="en-US" sz="1600" dirty="0">
                <a:solidFill>
                  <a:srgbClr val="0000FF"/>
                </a:solidFill>
              </a:rPr>
              <a:t> </a:t>
            </a:r>
            <a:r>
              <a:rPr lang="ko-KR" altLang="en-US" sz="1600" dirty="0" err="1"/>
              <a:t>좌안에</a:t>
            </a:r>
            <a:r>
              <a:rPr lang="ko-KR" altLang="en-US" sz="1600" dirty="0"/>
              <a:t> 위치하며 석회질의 </a:t>
            </a:r>
            <a:r>
              <a:rPr lang="ko-KR" altLang="en-US" sz="1600" dirty="0" err="1"/>
              <a:t>규토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그라브</a:t>
            </a:r>
            <a:r>
              <a:rPr lang="ko-KR" altLang="en-US" sz="1600" dirty="0"/>
              <a:t> 토양으로 이루어져 있다</a:t>
            </a:r>
            <a:r>
              <a:rPr lang="en-US" altLang="ko-KR" sz="1600" dirty="0"/>
              <a:t>. </a:t>
            </a:r>
            <a:r>
              <a:rPr lang="ko-KR" altLang="en-US" sz="1600" dirty="0"/>
              <a:t>아침에는 안개가 끼고 낮에는 활짝 개는 특수한 </a:t>
            </a:r>
            <a:r>
              <a:rPr lang="ko-KR" altLang="en-US" sz="1600" dirty="0" err="1"/>
              <a:t>미기후가</a:t>
            </a:r>
            <a:r>
              <a:rPr lang="ko-KR" altLang="en-US" sz="1600" dirty="0"/>
              <a:t> 형성되어 </a:t>
            </a:r>
            <a:r>
              <a:rPr lang="en-US" altLang="ko-KR" sz="1600" dirty="0"/>
              <a:t>"</a:t>
            </a:r>
            <a:r>
              <a:rPr lang="ko-KR" altLang="en-US" sz="1600" dirty="0" err="1"/>
              <a:t>보트리티스</a:t>
            </a:r>
            <a:r>
              <a:rPr lang="ko-KR" altLang="en-US" sz="1600" dirty="0"/>
              <a:t> </a:t>
            </a:r>
            <a:r>
              <a:rPr lang="ko-KR" altLang="en-US" sz="1600" dirty="0" err="1"/>
              <a:t>시네레아균</a:t>
            </a:r>
            <a:r>
              <a:rPr lang="en-US" altLang="ko-KR" sz="1600" dirty="0"/>
              <a:t>(Botrytis </a:t>
            </a:r>
            <a:r>
              <a:rPr lang="en-US" altLang="ko-KR" sz="1600" dirty="0" err="1"/>
              <a:t>Cinerea</a:t>
            </a:r>
            <a:r>
              <a:rPr lang="en-US" altLang="ko-KR" sz="1600" dirty="0"/>
              <a:t>)"</a:t>
            </a:r>
            <a:r>
              <a:rPr lang="ko-KR" altLang="en-US" sz="1600" dirty="0"/>
              <a:t>이 왕성히 번식한다</a:t>
            </a:r>
            <a:r>
              <a:rPr lang="en-US" altLang="ko-KR" sz="1600" dirty="0"/>
              <a:t>. </a:t>
            </a:r>
            <a:r>
              <a:rPr lang="ko-KR" altLang="en-US" sz="1600" dirty="0"/>
              <a:t>이 </a:t>
            </a:r>
            <a:r>
              <a:rPr lang="ko-KR" altLang="en-US" sz="1600" dirty="0" err="1"/>
              <a:t>균주는</a:t>
            </a:r>
            <a:r>
              <a:rPr lang="ko-KR" altLang="en-US" sz="1600" dirty="0"/>
              <a:t> 수확기에 익은 포도에서 번식하여 수분을 </a:t>
            </a:r>
            <a:r>
              <a:rPr lang="ko-KR" altLang="en-US" sz="1600" dirty="0" err="1"/>
              <a:t>증발시킴으로서</a:t>
            </a:r>
            <a:r>
              <a:rPr lang="ko-KR" altLang="en-US" sz="1600" dirty="0"/>
              <a:t> 당도를 높일 뿐만 아니라 신맛을 없애주며</a:t>
            </a:r>
            <a:r>
              <a:rPr lang="en-US" altLang="ko-KR" sz="1600" dirty="0"/>
              <a:t>, </a:t>
            </a:r>
            <a:r>
              <a:rPr lang="ko-KR" altLang="en-US" sz="1600" dirty="0"/>
              <a:t>익은 과실</a:t>
            </a:r>
            <a:r>
              <a:rPr lang="en-US" altLang="ko-KR" sz="1600" dirty="0"/>
              <a:t>(</a:t>
            </a:r>
            <a:r>
              <a:rPr lang="ko-KR" altLang="en-US" sz="1600" dirty="0"/>
              <a:t>살구</a:t>
            </a:r>
            <a:r>
              <a:rPr lang="en-US" altLang="ko-KR" sz="1600" dirty="0"/>
              <a:t>, </a:t>
            </a:r>
            <a:r>
              <a:rPr lang="ko-KR" altLang="en-US" sz="1600" dirty="0"/>
              <a:t>복숭아</a:t>
            </a:r>
            <a:r>
              <a:rPr lang="en-US" altLang="ko-KR" sz="1600" dirty="0"/>
              <a:t>)</a:t>
            </a:r>
            <a:r>
              <a:rPr lang="ko-KR" altLang="en-US" sz="1600" dirty="0"/>
              <a:t>향</a:t>
            </a:r>
            <a:r>
              <a:rPr lang="en-US" altLang="ko-KR" sz="1600" dirty="0"/>
              <a:t>, </a:t>
            </a:r>
            <a:r>
              <a:rPr lang="ko-KR" altLang="en-US" sz="1600" dirty="0"/>
              <a:t>아카시아</a:t>
            </a:r>
            <a:r>
              <a:rPr lang="en-US" altLang="ko-KR" sz="1600" dirty="0"/>
              <a:t>, </a:t>
            </a:r>
            <a:r>
              <a:rPr lang="ko-KR" altLang="en-US" sz="1600" dirty="0"/>
              <a:t>오렌지 </a:t>
            </a:r>
            <a:r>
              <a:rPr lang="ko-KR" altLang="en-US" sz="1600" dirty="0" err="1"/>
              <a:t>껍질향을</a:t>
            </a:r>
            <a:r>
              <a:rPr lang="ko-KR" altLang="en-US" sz="1600" dirty="0"/>
              <a:t> 내는 특수 방향 물질을 생성시킨다</a:t>
            </a:r>
            <a:r>
              <a:rPr lang="en-US" altLang="ko-KR" sz="1600" dirty="0"/>
              <a:t>.</a:t>
            </a:r>
          </a:p>
          <a:p>
            <a:pPr>
              <a:lnSpc>
                <a:spcPct val="170000"/>
              </a:lnSpc>
            </a:pPr>
            <a:endParaRPr lang="ko-KR" altLang="en-US" sz="1600" dirty="0"/>
          </a:p>
          <a:p>
            <a:pPr>
              <a:lnSpc>
                <a:spcPct val="170000"/>
              </a:lnSpc>
            </a:pPr>
            <a:endParaRPr lang="ko-KR" altLang="en-US" sz="1600" dirty="0"/>
          </a:p>
        </p:txBody>
      </p:sp>
      <p:sp>
        <p:nvSpPr>
          <p:cNvPr id="4" name="직사각형 3"/>
          <p:cNvSpPr/>
          <p:nvPr/>
        </p:nvSpPr>
        <p:spPr>
          <a:xfrm>
            <a:off x="7752272" y="6488668"/>
            <a:ext cx="13917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err="1">
                <a:solidFill>
                  <a:srgbClr val="0000FF"/>
                </a:solidFill>
              </a:rPr>
              <a:t>보르도</a:t>
            </a:r>
            <a:r>
              <a:rPr lang="ko-KR" altLang="en-US" dirty="0">
                <a:solidFill>
                  <a:srgbClr val="0000FF"/>
                </a:solidFill>
              </a:rPr>
              <a:t> 지역</a:t>
            </a:r>
          </a:p>
        </p:txBody>
      </p:sp>
    </p:spTree>
    <p:extLst>
      <p:ext uri="{BB962C8B-B14F-4D97-AF65-F5344CB8AC3E}">
        <p14:creationId xmlns:p14="http://schemas.microsoft.com/office/powerpoint/2010/main" val="9499024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61693" y="105938"/>
            <a:ext cx="8859644" cy="6488500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en-US" altLang="ko-KR" sz="1600" dirty="0"/>
              <a:t>[</a:t>
            </a:r>
            <a:r>
              <a:rPr lang="ko-KR" altLang="en-US" sz="1600" dirty="0" err="1"/>
              <a:t>쌩떼밀리옹</a:t>
            </a:r>
            <a:r>
              <a:rPr lang="en-US" altLang="ko-KR" sz="1600" dirty="0"/>
              <a:t>]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sz="1600" dirty="0"/>
              <a:t>이 지역은 </a:t>
            </a:r>
            <a:r>
              <a:rPr lang="ko-KR" altLang="en-US" sz="1600" dirty="0" err="1">
                <a:solidFill>
                  <a:srgbClr val="0000FF"/>
                </a:solidFill>
              </a:rPr>
              <a:t>도르도뉴강</a:t>
            </a:r>
            <a:r>
              <a:rPr lang="ko-KR" altLang="en-US" sz="1600" dirty="0" err="1"/>
              <a:t>의</a:t>
            </a:r>
            <a:r>
              <a:rPr lang="ko-KR" altLang="en-US" sz="1600" dirty="0"/>
              <a:t> </a:t>
            </a:r>
            <a:r>
              <a:rPr lang="ko-KR" altLang="en-US" sz="1600" dirty="0" err="1"/>
              <a:t>우안에</a:t>
            </a:r>
            <a:r>
              <a:rPr lang="ko-KR" altLang="en-US" sz="1600" dirty="0"/>
              <a:t> 위치하며 </a:t>
            </a:r>
            <a:r>
              <a:rPr lang="ko-KR" altLang="en-US" sz="1600" dirty="0" err="1"/>
              <a:t>리부른느</a:t>
            </a:r>
            <a:r>
              <a:rPr lang="ko-KR" altLang="en-US" sz="1600" dirty="0"/>
              <a:t> 도시 주변지역에 퍼져있다</a:t>
            </a:r>
            <a:r>
              <a:rPr lang="en-US" altLang="ko-KR" sz="1600" dirty="0"/>
              <a:t>. </a:t>
            </a:r>
            <a:r>
              <a:rPr lang="ko-KR" altLang="en-US" sz="1600" dirty="0" err="1"/>
              <a:t>메를로</a:t>
            </a:r>
            <a:r>
              <a:rPr lang="ko-KR" altLang="en-US" sz="1600" dirty="0"/>
              <a:t> 품종이 주된 품종인 </a:t>
            </a:r>
            <a:r>
              <a:rPr lang="ko-KR" altLang="en-US" sz="1600" dirty="0" err="1"/>
              <a:t>레드와인</a:t>
            </a:r>
            <a:r>
              <a:rPr lang="ko-KR" altLang="en-US" sz="1600" dirty="0"/>
              <a:t> 지역이다</a:t>
            </a:r>
            <a:r>
              <a:rPr lang="en-US" altLang="ko-KR" sz="1600" dirty="0"/>
              <a:t>. </a:t>
            </a:r>
            <a:r>
              <a:rPr lang="ko-KR" altLang="en-US" sz="1600" dirty="0"/>
              <a:t>실제로 이 지역에는 토양이 매우 다양하지만 대체로 진흙을 함유하고 있으며 이것이 </a:t>
            </a:r>
            <a:r>
              <a:rPr lang="ko-KR" altLang="en-US" sz="1600" dirty="0" err="1"/>
              <a:t>메를로</a:t>
            </a:r>
            <a:r>
              <a:rPr lang="ko-KR" altLang="en-US" sz="1600" dirty="0"/>
              <a:t> 품종에는 최적의 조건이 되는 것이어서 그 품종이 이 지역에서는 자신의 질적인 잠재력을 마음껏 발휘하고 있는 것이다</a:t>
            </a:r>
            <a:r>
              <a:rPr lang="en-US" altLang="ko-KR" sz="1600" dirty="0"/>
              <a:t>. </a:t>
            </a:r>
            <a:r>
              <a:rPr lang="ko-KR" altLang="en-US" sz="1600" dirty="0"/>
              <a:t>이 지역 와인은 주로 장기 </a:t>
            </a:r>
            <a:r>
              <a:rPr lang="ko-KR" altLang="en-US" sz="1600" dirty="0" err="1"/>
              <a:t>숙성용이</a:t>
            </a:r>
            <a:r>
              <a:rPr lang="ko-KR" altLang="en-US" sz="1600" dirty="0"/>
              <a:t> 많아 힘차면서도 섬세하고 복합적이며 </a:t>
            </a:r>
            <a:r>
              <a:rPr lang="ko-KR" altLang="en-US" sz="1600" dirty="0" err="1"/>
              <a:t>메독의</a:t>
            </a:r>
            <a:r>
              <a:rPr lang="ko-KR" altLang="en-US" sz="1600" dirty="0"/>
              <a:t> 와인처럼 복합적이며 </a:t>
            </a:r>
            <a:r>
              <a:rPr lang="ko-KR" altLang="en-US" sz="1600" dirty="0" err="1"/>
              <a:t>메독의</a:t>
            </a:r>
            <a:r>
              <a:rPr lang="ko-KR" altLang="en-US" sz="1600" dirty="0"/>
              <a:t> 와인보다 향의 변화가 두드러지게 빠른 것이 특징이다</a:t>
            </a:r>
            <a:r>
              <a:rPr lang="en-US" altLang="ko-KR" sz="1600" dirty="0"/>
              <a:t>. </a:t>
            </a:r>
            <a:r>
              <a:rPr lang="ko-KR" altLang="en-US" sz="1600" dirty="0"/>
              <a:t>이 포도원은 상이한 토양들로 구성된 </a:t>
            </a:r>
            <a:r>
              <a:rPr lang="ko-KR" altLang="en-US" sz="1600" dirty="0" err="1"/>
              <a:t>중세도시를</a:t>
            </a:r>
            <a:r>
              <a:rPr lang="ko-KR" altLang="en-US" sz="1600" dirty="0"/>
              <a:t> 중심으로 형성되어 있다</a:t>
            </a:r>
            <a:r>
              <a:rPr lang="en-US" altLang="ko-KR" sz="1600" dirty="0"/>
              <a:t>. </a:t>
            </a:r>
            <a:r>
              <a:rPr lang="ko-KR" altLang="en-US" sz="1600" dirty="0"/>
              <a:t>석회질 고원</a:t>
            </a:r>
            <a:r>
              <a:rPr lang="en-US" altLang="ko-KR" sz="1600" dirty="0"/>
              <a:t>, </a:t>
            </a:r>
            <a:r>
              <a:rPr lang="ko-KR" altLang="en-US" sz="1600" dirty="0"/>
              <a:t>석회 성분과 모래 진흙의 언덕들</a:t>
            </a:r>
            <a:r>
              <a:rPr lang="en-US" altLang="ko-KR" sz="1600" dirty="0"/>
              <a:t>, </a:t>
            </a:r>
            <a:r>
              <a:rPr lang="ko-KR" altLang="en-US" sz="1600" dirty="0"/>
              <a:t>아래쪽은 진흙 섞인 모래가 주성분인 </a:t>
            </a:r>
            <a:r>
              <a:rPr lang="ko-KR" altLang="en-US" sz="1600" dirty="0" err="1"/>
              <a:t>토양등이</a:t>
            </a:r>
            <a:r>
              <a:rPr lang="ko-KR" altLang="en-US" sz="1600" dirty="0"/>
              <a:t> 대표적이다</a:t>
            </a:r>
            <a:r>
              <a:rPr lang="en-US" altLang="ko-KR" sz="1600" dirty="0"/>
              <a:t>. </a:t>
            </a:r>
            <a:r>
              <a:rPr lang="ko-KR" altLang="en-US" sz="1600" dirty="0" err="1"/>
              <a:t>쌩떼밀리용</a:t>
            </a:r>
            <a:r>
              <a:rPr lang="ko-KR" altLang="en-US" sz="1600" dirty="0"/>
              <a:t> 와인은 일반적으로 매우 짜임새가 있으나 토양에 따라 조금씩 차이가 있다</a:t>
            </a:r>
            <a:r>
              <a:rPr lang="en-US" altLang="ko-KR" sz="1600" dirty="0"/>
              <a:t>.  </a:t>
            </a:r>
            <a:r>
              <a:rPr lang="ko-KR" altLang="en-US" sz="1600" dirty="0" err="1"/>
              <a:t>쌩떼밀리용과</a:t>
            </a:r>
            <a:r>
              <a:rPr lang="ko-KR" altLang="en-US" sz="1600" dirty="0"/>
              <a:t> </a:t>
            </a:r>
            <a:r>
              <a:rPr lang="ko-KR" altLang="en-US" sz="1600" dirty="0" err="1"/>
              <a:t>쌩떼밀리용</a:t>
            </a:r>
            <a:r>
              <a:rPr lang="ko-KR" altLang="en-US" sz="1600" dirty="0"/>
              <a:t> </a:t>
            </a:r>
            <a:r>
              <a:rPr lang="ko-KR" altLang="en-US" sz="1600" dirty="0" err="1"/>
              <a:t>그랑크뤼</a:t>
            </a:r>
            <a:r>
              <a:rPr lang="en-US" altLang="ko-KR" sz="1600" dirty="0"/>
              <a:t>(</a:t>
            </a:r>
            <a:r>
              <a:rPr lang="en-US" altLang="ko-KR" sz="1600" dirty="0" err="1"/>
              <a:t>St.Emilion</a:t>
            </a:r>
            <a:r>
              <a:rPr lang="en-US" altLang="ko-KR" sz="1600" dirty="0"/>
              <a:t> Grand Cru) </a:t>
            </a:r>
            <a:r>
              <a:rPr lang="ko-KR" altLang="en-US" sz="1600" dirty="0"/>
              <a:t>두 종류의 </a:t>
            </a:r>
            <a:r>
              <a:rPr lang="en-US" altLang="ko-KR" sz="1600" dirty="0"/>
              <a:t>AOC</a:t>
            </a:r>
            <a:r>
              <a:rPr lang="ko-KR" altLang="en-US" sz="1600" dirty="0"/>
              <a:t>가 있다</a:t>
            </a:r>
            <a:r>
              <a:rPr lang="en-US" altLang="ko-KR" sz="1600" dirty="0"/>
              <a:t>. </a:t>
            </a:r>
            <a:r>
              <a:rPr lang="ko-KR" altLang="en-US" sz="1600" dirty="0"/>
              <a:t>주변 명칭으로는 </a:t>
            </a:r>
            <a:r>
              <a:rPr lang="ko-KR" altLang="en-US" sz="1600" dirty="0" err="1"/>
              <a:t>루싹</a:t>
            </a:r>
            <a:r>
              <a:rPr lang="ko-KR" altLang="en-US" sz="1600" dirty="0"/>
              <a:t> </a:t>
            </a:r>
            <a:r>
              <a:rPr lang="ko-KR" altLang="en-US" sz="1600" dirty="0" err="1"/>
              <a:t>쌩떼밀리용</a:t>
            </a:r>
            <a:r>
              <a:rPr lang="en-US" altLang="ko-KR" sz="1600" dirty="0"/>
              <a:t>(</a:t>
            </a:r>
            <a:r>
              <a:rPr lang="en-US" altLang="ko-KR" sz="1600" dirty="0" err="1"/>
              <a:t>Lussac</a:t>
            </a:r>
            <a:r>
              <a:rPr lang="en-US" altLang="ko-KR" sz="1600" dirty="0"/>
              <a:t> Saint- </a:t>
            </a:r>
            <a:r>
              <a:rPr lang="en-US" altLang="ko-KR" sz="1600" dirty="0" err="1"/>
              <a:t>Emilion</a:t>
            </a:r>
            <a:r>
              <a:rPr lang="en-US" altLang="ko-KR" sz="1600" dirty="0"/>
              <a:t>), </a:t>
            </a:r>
            <a:r>
              <a:rPr lang="ko-KR" altLang="en-US" sz="1600" dirty="0" err="1"/>
              <a:t>몽따뉴</a:t>
            </a:r>
            <a:r>
              <a:rPr lang="ko-KR" altLang="en-US" sz="1600" dirty="0"/>
              <a:t> </a:t>
            </a:r>
            <a:r>
              <a:rPr lang="ko-KR" altLang="en-US" sz="1600" dirty="0" err="1"/>
              <a:t>쌩떼밀리용</a:t>
            </a:r>
            <a:r>
              <a:rPr lang="en-US" altLang="ko-KR" sz="1600" dirty="0"/>
              <a:t>(Montagne Saint- </a:t>
            </a:r>
            <a:r>
              <a:rPr lang="en-US" altLang="ko-KR" sz="1600" dirty="0" err="1"/>
              <a:t>Emilion</a:t>
            </a:r>
            <a:r>
              <a:rPr lang="en-US" altLang="ko-KR" sz="1600" dirty="0"/>
              <a:t>), </a:t>
            </a:r>
            <a:r>
              <a:rPr lang="ko-KR" altLang="en-US" sz="1600" dirty="0" err="1"/>
              <a:t>뿌이쎄귄</a:t>
            </a:r>
            <a:r>
              <a:rPr lang="en-US" altLang="ko-KR" sz="1600" dirty="0"/>
              <a:t> </a:t>
            </a:r>
            <a:r>
              <a:rPr lang="ko-KR" altLang="en-US" sz="1600" dirty="0" err="1"/>
              <a:t>떼밀리용</a:t>
            </a:r>
            <a:r>
              <a:rPr lang="en-US" altLang="ko-KR" sz="1600" dirty="0"/>
              <a:t>(</a:t>
            </a:r>
            <a:r>
              <a:rPr lang="en-US" altLang="ko-KR" sz="1600" dirty="0" err="1"/>
              <a:t>Puisseguin</a:t>
            </a:r>
            <a:r>
              <a:rPr lang="en-US" altLang="ko-KR" sz="1600" dirty="0"/>
              <a:t> Saint- </a:t>
            </a:r>
            <a:r>
              <a:rPr lang="en-US" altLang="ko-KR" sz="1600" dirty="0" err="1"/>
              <a:t>Emilion</a:t>
            </a:r>
            <a:r>
              <a:rPr lang="en-US" altLang="ko-KR" sz="1600" dirty="0"/>
              <a:t>),  </a:t>
            </a:r>
            <a:r>
              <a:rPr lang="ko-KR" altLang="en-US" sz="1600" dirty="0" err="1"/>
              <a:t>쌩죠지</a:t>
            </a:r>
            <a:r>
              <a:rPr lang="ko-KR" altLang="en-US" sz="1600" dirty="0"/>
              <a:t> </a:t>
            </a:r>
            <a:r>
              <a:rPr lang="ko-KR" altLang="en-US" sz="1600" dirty="0" err="1"/>
              <a:t>쌩떼밀리용</a:t>
            </a:r>
            <a:r>
              <a:rPr lang="en-US" altLang="ko-KR" sz="1600" dirty="0"/>
              <a:t>(Saint - Georges Saint- </a:t>
            </a:r>
            <a:r>
              <a:rPr lang="en-US" altLang="ko-KR" sz="1600" dirty="0" err="1"/>
              <a:t>Emilion</a:t>
            </a:r>
            <a:r>
              <a:rPr lang="en-US" altLang="ko-KR" sz="1600" dirty="0"/>
              <a:t>) </a:t>
            </a:r>
            <a:r>
              <a:rPr lang="ko-KR" altLang="en-US" sz="1600" dirty="0"/>
              <a:t>이렇게 </a:t>
            </a:r>
            <a:r>
              <a:rPr lang="en-US" altLang="ko-KR" sz="1600" dirty="0"/>
              <a:t>4</a:t>
            </a:r>
            <a:r>
              <a:rPr lang="ko-KR" altLang="en-US" sz="1600" dirty="0"/>
              <a:t>가지가 있다</a:t>
            </a:r>
            <a:r>
              <a:rPr lang="en-US" altLang="ko-KR" sz="1600" dirty="0"/>
              <a:t>. </a:t>
            </a:r>
            <a:r>
              <a:rPr lang="ko-KR" altLang="en-US" sz="1600" dirty="0"/>
              <a:t>총 </a:t>
            </a:r>
            <a:r>
              <a:rPr lang="en-US" altLang="ko-KR" sz="1600" dirty="0"/>
              <a:t>38,000</a:t>
            </a:r>
            <a:r>
              <a:rPr lang="ko-KR" altLang="en-US" sz="1600" dirty="0" err="1"/>
              <a:t>헥타</a:t>
            </a:r>
            <a:r>
              <a:rPr lang="en-US" altLang="ko-KR" sz="1600" dirty="0"/>
              <a:t>.</a:t>
            </a:r>
          </a:p>
          <a:p>
            <a:pPr>
              <a:lnSpc>
                <a:spcPct val="120000"/>
              </a:lnSpc>
            </a:pPr>
            <a:r>
              <a:rPr lang="en-US" altLang="ko-KR" sz="1600" dirty="0"/>
              <a:t>[</a:t>
            </a:r>
            <a:r>
              <a:rPr lang="ko-KR" altLang="en-US" sz="1600" dirty="0"/>
              <a:t>뱅 데 </a:t>
            </a:r>
            <a:r>
              <a:rPr lang="ko-KR" altLang="en-US" sz="1600" dirty="0" err="1"/>
              <a:t>꼬뜨</a:t>
            </a:r>
            <a:r>
              <a:rPr lang="en-US" altLang="ko-KR" sz="1600" dirty="0"/>
              <a:t>(</a:t>
            </a:r>
            <a:r>
              <a:rPr lang="en-US" altLang="ko-KR" sz="1600" dirty="0" err="1"/>
              <a:t>Vins</a:t>
            </a:r>
            <a:r>
              <a:rPr lang="en-US" altLang="ko-KR" sz="1600" dirty="0"/>
              <a:t> des Cotes)]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sz="1600" dirty="0" err="1">
                <a:solidFill>
                  <a:srgbClr val="0000FF"/>
                </a:solidFill>
              </a:rPr>
              <a:t>지롱드강</a:t>
            </a:r>
            <a:r>
              <a:rPr lang="en-US" altLang="ko-KR" sz="1600" dirty="0">
                <a:solidFill>
                  <a:srgbClr val="0000FF"/>
                </a:solidFill>
              </a:rPr>
              <a:t>, </a:t>
            </a:r>
            <a:r>
              <a:rPr lang="ko-KR" altLang="en-US" sz="1600" dirty="0" err="1">
                <a:solidFill>
                  <a:srgbClr val="0000FF"/>
                </a:solidFill>
              </a:rPr>
              <a:t>가론강</a:t>
            </a:r>
            <a:r>
              <a:rPr lang="en-US" altLang="ko-KR" sz="1600" dirty="0">
                <a:solidFill>
                  <a:srgbClr val="0000FF"/>
                </a:solidFill>
              </a:rPr>
              <a:t>, </a:t>
            </a:r>
            <a:r>
              <a:rPr lang="ko-KR" altLang="en-US" sz="1600" dirty="0" err="1">
                <a:solidFill>
                  <a:srgbClr val="0000FF"/>
                </a:solidFill>
              </a:rPr>
              <a:t>도르도뉴강</a:t>
            </a:r>
            <a:r>
              <a:rPr lang="ko-KR" altLang="en-US" sz="1600" dirty="0">
                <a:solidFill>
                  <a:srgbClr val="0000FF"/>
                </a:solidFill>
              </a:rPr>
              <a:t> </a:t>
            </a:r>
            <a:r>
              <a:rPr lang="ko-KR" altLang="en-US" sz="1600" dirty="0" err="1"/>
              <a:t>우안에서</a:t>
            </a:r>
            <a:r>
              <a:rPr lang="ko-KR" altLang="en-US" sz="1600" dirty="0"/>
              <a:t> 생산되는 와인이다</a:t>
            </a:r>
            <a:r>
              <a:rPr lang="en-US" altLang="ko-KR" sz="1600" dirty="0"/>
              <a:t>. </a:t>
            </a:r>
            <a:r>
              <a:rPr lang="ko-KR" altLang="en-US" sz="1600" dirty="0"/>
              <a:t>산지에 따라 독특한 개성과 특징을 지녔으며 색</a:t>
            </a:r>
            <a:r>
              <a:rPr lang="en-US" altLang="ko-KR" sz="1600" dirty="0"/>
              <a:t>, </a:t>
            </a:r>
            <a:r>
              <a:rPr lang="ko-KR" altLang="en-US" sz="1600" dirty="0"/>
              <a:t>향기</a:t>
            </a:r>
            <a:r>
              <a:rPr lang="en-US" altLang="ko-KR" sz="1600" dirty="0"/>
              <a:t>, </a:t>
            </a:r>
            <a:r>
              <a:rPr lang="ko-KR" altLang="en-US" sz="1600" dirty="0"/>
              <a:t>농도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과일맛의</a:t>
            </a:r>
            <a:r>
              <a:rPr lang="ko-KR" altLang="en-US" sz="1600" dirty="0"/>
              <a:t> 차이에 따라 구별된다</a:t>
            </a:r>
            <a:r>
              <a:rPr lang="en-US" altLang="ko-KR" sz="1600" dirty="0"/>
              <a:t>. </a:t>
            </a:r>
          </a:p>
          <a:p>
            <a:pPr>
              <a:lnSpc>
                <a:spcPct val="120000"/>
              </a:lnSpc>
            </a:pPr>
            <a:r>
              <a:rPr lang="en-US" altLang="ko-KR" sz="1600" dirty="0"/>
              <a:t>[</a:t>
            </a:r>
            <a:r>
              <a:rPr lang="ko-KR" altLang="en-US" sz="1600" dirty="0" err="1"/>
              <a:t>보르도</a:t>
            </a:r>
            <a:r>
              <a:rPr lang="en-US" altLang="ko-KR" sz="1600" dirty="0"/>
              <a:t>]</a:t>
            </a:r>
            <a:r>
              <a:rPr lang="ko-KR" altLang="en-US" sz="1600" dirty="0"/>
              <a:t> </a:t>
            </a:r>
            <a:r>
              <a:rPr lang="en-US" altLang="ko-KR" sz="1600" dirty="0"/>
              <a:t>[</a:t>
            </a:r>
            <a:r>
              <a:rPr lang="ko-KR" altLang="en-US" sz="1600" dirty="0" err="1"/>
              <a:t>보르도</a:t>
            </a:r>
            <a:r>
              <a:rPr lang="ko-KR" altLang="en-US" sz="1600" dirty="0"/>
              <a:t> </a:t>
            </a:r>
            <a:r>
              <a:rPr lang="ko-KR" altLang="en-US" sz="1600" dirty="0" err="1"/>
              <a:t>슈페리외르</a:t>
            </a:r>
            <a:r>
              <a:rPr lang="en-US" altLang="ko-KR" sz="1600" dirty="0"/>
              <a:t>]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sz="1600" dirty="0" err="1">
                <a:solidFill>
                  <a:srgbClr val="0000FF"/>
                </a:solidFill>
              </a:rPr>
              <a:t>지롱드강</a:t>
            </a:r>
            <a:r>
              <a:rPr lang="ko-KR" altLang="en-US" sz="1600" dirty="0"/>
              <a:t> 연안의 포도원 전역에서 생산된다</a:t>
            </a:r>
            <a:r>
              <a:rPr lang="en-US" altLang="ko-KR" sz="1600" dirty="0"/>
              <a:t>. </a:t>
            </a:r>
            <a:r>
              <a:rPr lang="ko-KR" altLang="en-US" sz="1600" dirty="0" err="1"/>
              <a:t>주정도가</a:t>
            </a:r>
            <a:r>
              <a:rPr lang="ko-KR" altLang="en-US" sz="1600" dirty="0"/>
              <a:t> 높으며 조화로운 맛</a:t>
            </a:r>
            <a:r>
              <a:rPr lang="en-US" altLang="ko-KR" sz="1600" dirty="0"/>
              <a:t>, </a:t>
            </a:r>
            <a:r>
              <a:rPr lang="ko-KR" altLang="en-US" sz="1600" dirty="0"/>
              <a:t>감미로운 향</a:t>
            </a:r>
            <a:r>
              <a:rPr lang="en-US" altLang="ko-KR" sz="1600" dirty="0"/>
              <a:t>, </a:t>
            </a:r>
            <a:r>
              <a:rPr lang="ko-KR" altLang="en-US" sz="1600" dirty="0"/>
              <a:t>혀 끝에서 녹는 부드러움이 그 특징이다</a:t>
            </a:r>
            <a:r>
              <a:rPr lang="en-US" altLang="ko-KR" sz="1600" dirty="0"/>
              <a:t>. </a:t>
            </a:r>
            <a:r>
              <a:rPr lang="ko-KR" altLang="en-US" sz="1600" dirty="0"/>
              <a:t>전반적으로 좀 강한 맛의 </a:t>
            </a:r>
            <a:r>
              <a:rPr lang="ko-KR" altLang="en-US" sz="1600" dirty="0" err="1"/>
              <a:t>보르도</a:t>
            </a:r>
            <a:r>
              <a:rPr lang="ko-KR" altLang="en-US" sz="1600" dirty="0"/>
              <a:t> </a:t>
            </a:r>
            <a:r>
              <a:rPr lang="ko-KR" altLang="en-US" sz="1600" dirty="0" err="1"/>
              <a:t>슈페리외는</a:t>
            </a:r>
            <a:r>
              <a:rPr lang="ko-KR" altLang="en-US" sz="1600" dirty="0"/>
              <a:t> 숙성될수록 풍미가 더해진다</a:t>
            </a:r>
            <a:r>
              <a:rPr lang="en-US" altLang="ko-KR" sz="1600" dirty="0"/>
              <a:t>. </a:t>
            </a:r>
          </a:p>
          <a:p>
            <a:pPr>
              <a:lnSpc>
                <a:spcPct val="120000"/>
              </a:lnSpc>
            </a:pPr>
            <a:endParaRPr lang="ko-KR" altLang="en-US" sz="1600" dirty="0"/>
          </a:p>
        </p:txBody>
      </p:sp>
      <p:sp>
        <p:nvSpPr>
          <p:cNvPr id="4" name="직사각형 3"/>
          <p:cNvSpPr/>
          <p:nvPr/>
        </p:nvSpPr>
        <p:spPr>
          <a:xfrm>
            <a:off x="7752272" y="6488668"/>
            <a:ext cx="13917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err="1">
                <a:solidFill>
                  <a:srgbClr val="0000FF"/>
                </a:solidFill>
              </a:rPr>
              <a:t>보르도</a:t>
            </a:r>
            <a:r>
              <a:rPr lang="ko-KR" altLang="en-US" dirty="0">
                <a:solidFill>
                  <a:srgbClr val="0000FF"/>
                </a:solidFill>
              </a:rPr>
              <a:t> 지역</a:t>
            </a:r>
          </a:p>
        </p:txBody>
      </p:sp>
    </p:spTree>
    <p:extLst>
      <p:ext uri="{BB962C8B-B14F-4D97-AF65-F5344CB8AC3E}">
        <p14:creationId xmlns:p14="http://schemas.microsoft.com/office/powerpoint/2010/main" val="21375458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56116" y="313779"/>
            <a:ext cx="8809463" cy="6174889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en-US" altLang="ko-KR" sz="1600" dirty="0"/>
              <a:t>[</a:t>
            </a:r>
            <a:r>
              <a:rPr lang="ko-KR" altLang="en-US" sz="1600" dirty="0" err="1"/>
              <a:t>앙트르</a:t>
            </a:r>
            <a:r>
              <a:rPr lang="ko-KR" altLang="en-US" sz="1600" dirty="0"/>
              <a:t> 두 </a:t>
            </a:r>
            <a:r>
              <a:rPr lang="ko-KR" altLang="en-US" sz="1600" dirty="0" err="1"/>
              <a:t>메르</a:t>
            </a:r>
            <a:r>
              <a:rPr lang="ko-KR" altLang="en-US" sz="1600" dirty="0"/>
              <a:t> </a:t>
            </a:r>
            <a:r>
              <a:rPr lang="en-US" altLang="ko-KR" sz="1600" dirty="0"/>
              <a:t>(Entre-</a:t>
            </a:r>
            <a:r>
              <a:rPr lang="en-US" altLang="ko-KR" sz="1600" dirty="0" err="1"/>
              <a:t>deux</a:t>
            </a:r>
            <a:r>
              <a:rPr lang="en-US" altLang="ko-KR" sz="1600" dirty="0"/>
              <a:t>-</a:t>
            </a:r>
            <a:r>
              <a:rPr lang="en-US" altLang="ko-KR" sz="1600" dirty="0" err="1"/>
              <a:t>mers</a:t>
            </a:r>
            <a:r>
              <a:rPr lang="en-US" altLang="ko-KR" sz="1600" dirty="0"/>
              <a:t>)]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sz="1600" dirty="0" err="1">
                <a:solidFill>
                  <a:srgbClr val="0000FF"/>
                </a:solidFill>
              </a:rPr>
              <a:t>가론강</a:t>
            </a:r>
            <a:r>
              <a:rPr lang="en-US" altLang="ko-KR" sz="1600" dirty="0">
                <a:solidFill>
                  <a:srgbClr val="0000FF"/>
                </a:solidFill>
              </a:rPr>
              <a:t>(La Garonne)</a:t>
            </a:r>
            <a:r>
              <a:rPr lang="ko-KR" altLang="en-US" sz="1600" dirty="0"/>
              <a:t>과</a:t>
            </a:r>
            <a:r>
              <a:rPr lang="ko-KR" altLang="en-US" sz="1600" dirty="0">
                <a:solidFill>
                  <a:srgbClr val="0000FF"/>
                </a:solidFill>
              </a:rPr>
              <a:t> </a:t>
            </a:r>
            <a:r>
              <a:rPr lang="ko-KR" altLang="en-US" sz="1600" dirty="0" err="1">
                <a:solidFill>
                  <a:srgbClr val="0000FF"/>
                </a:solidFill>
              </a:rPr>
              <a:t>도르돈뉴</a:t>
            </a:r>
            <a:r>
              <a:rPr lang="ko-KR" altLang="en-US" sz="1600" dirty="0">
                <a:solidFill>
                  <a:srgbClr val="0000FF"/>
                </a:solidFill>
              </a:rPr>
              <a:t> 강</a:t>
            </a:r>
            <a:r>
              <a:rPr lang="en-US" altLang="ko-KR" sz="1600" dirty="0">
                <a:solidFill>
                  <a:srgbClr val="0000FF"/>
                </a:solidFill>
              </a:rPr>
              <a:t>(La Dordogne)</a:t>
            </a:r>
            <a:r>
              <a:rPr lang="en-US" altLang="ko-KR" sz="1600" dirty="0"/>
              <a:t> </a:t>
            </a:r>
            <a:r>
              <a:rPr lang="ko-KR" altLang="en-US" sz="1600" dirty="0"/>
              <a:t>사이에 위치한 이 포도원은 이곳을 둘러싼 두 개의 커다란 강으로 인해 그러한 이름을 얻게 되었다</a:t>
            </a:r>
            <a:r>
              <a:rPr lang="en-US" altLang="ko-KR" sz="1600" dirty="0"/>
              <a:t>. </a:t>
            </a:r>
            <a:r>
              <a:rPr lang="ko-KR" altLang="en-US" sz="1600" dirty="0"/>
              <a:t>대서양 연안의 늪지를 끼고 있어 마치 두개의 내포로 형성된 바다를 안고 있는 것 같기 때문이다</a:t>
            </a:r>
            <a:r>
              <a:rPr lang="en-US" altLang="ko-KR" sz="1600" dirty="0"/>
              <a:t>. </a:t>
            </a:r>
            <a:r>
              <a:rPr lang="ko-KR" altLang="en-US" sz="1600" dirty="0"/>
              <a:t>언덕에서 작은 골짜기로 갈수록 토양은 극단적으로 변해간다</a:t>
            </a:r>
            <a:r>
              <a:rPr lang="en-US" altLang="ko-KR" sz="1600" dirty="0"/>
              <a:t>.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sz="1600" dirty="0"/>
              <a:t>석회</a:t>
            </a:r>
            <a:r>
              <a:rPr lang="en-US" altLang="ko-KR" sz="1600" dirty="0"/>
              <a:t>, </a:t>
            </a:r>
            <a:r>
              <a:rPr lang="ko-KR" altLang="en-US" sz="1600" dirty="0"/>
              <a:t>모래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규암</a:t>
            </a:r>
            <a:r>
              <a:rPr lang="en-US" altLang="ko-KR" sz="1600" dirty="0"/>
              <a:t>, </a:t>
            </a:r>
            <a:r>
              <a:rPr lang="ko-KR" altLang="en-US" sz="1600" dirty="0"/>
              <a:t>자갈 등이 대부분 진흙과 섞여있는 것이 특징이며 </a:t>
            </a:r>
            <a:r>
              <a:rPr lang="ko-KR" altLang="en-US" sz="1600" dirty="0" err="1"/>
              <a:t>무감미</a:t>
            </a:r>
            <a:r>
              <a:rPr lang="ko-KR" altLang="en-US" sz="1600" dirty="0"/>
              <a:t> 화이트와인만을 생산하는 포도원이다</a:t>
            </a:r>
            <a:r>
              <a:rPr lang="en-US" altLang="ko-KR" sz="1600" dirty="0"/>
              <a:t>. </a:t>
            </a:r>
            <a:r>
              <a:rPr lang="ko-KR" altLang="en-US" sz="1600" dirty="0"/>
              <a:t>세미용품종은 와인에 부드러움을 부여하며 </a:t>
            </a:r>
            <a:r>
              <a:rPr lang="ko-KR" altLang="en-US" sz="1600" dirty="0" err="1"/>
              <a:t>쇼비뇽품종은</a:t>
            </a:r>
            <a:r>
              <a:rPr lang="ko-KR" altLang="en-US" sz="1600" dirty="0"/>
              <a:t> 입안에서 신선함을 돋구며 강한 향기와 </a:t>
            </a:r>
            <a:r>
              <a:rPr lang="ko-KR" altLang="en-US" sz="1600" dirty="0" err="1"/>
              <a:t>과일향을</a:t>
            </a:r>
            <a:r>
              <a:rPr lang="ko-KR" altLang="en-US" sz="1600" dirty="0"/>
              <a:t> 드러낸다</a:t>
            </a:r>
            <a:r>
              <a:rPr lang="en-US" altLang="ko-KR" sz="1600" dirty="0"/>
              <a:t>. </a:t>
            </a:r>
            <a:r>
              <a:rPr lang="ko-KR" altLang="en-US" sz="1600" dirty="0"/>
              <a:t>이들은 모두 </a:t>
            </a:r>
            <a:r>
              <a:rPr lang="en-US" altLang="ko-KR" sz="1600" dirty="0"/>
              <a:t>2,3</a:t>
            </a:r>
            <a:r>
              <a:rPr lang="ko-KR" altLang="en-US" sz="1600" dirty="0"/>
              <a:t>년 안에 소비해야하는 아주 마시기 쉬운 와인들이다</a:t>
            </a:r>
            <a:r>
              <a:rPr lang="en-US" altLang="ko-KR" sz="1600" dirty="0"/>
              <a:t>.</a:t>
            </a:r>
          </a:p>
          <a:p>
            <a:pPr>
              <a:lnSpc>
                <a:spcPct val="120000"/>
              </a:lnSpc>
            </a:pPr>
            <a:r>
              <a:rPr lang="en-US" altLang="ko-KR" sz="1600" dirty="0"/>
              <a:t>[</a:t>
            </a:r>
            <a:r>
              <a:rPr lang="ko-KR" altLang="en-US" sz="1600" dirty="0" err="1"/>
              <a:t>뽀므롤</a:t>
            </a:r>
            <a:r>
              <a:rPr lang="en-US" altLang="ko-KR" sz="1600" dirty="0"/>
              <a:t>(</a:t>
            </a:r>
            <a:r>
              <a:rPr lang="en-US" altLang="ko-KR" sz="1600" dirty="0" err="1"/>
              <a:t>Pomerol</a:t>
            </a:r>
            <a:r>
              <a:rPr lang="en-US" altLang="ko-KR" sz="1600" dirty="0"/>
              <a:t>)]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sz="1600" dirty="0"/>
              <a:t>이 지역은 </a:t>
            </a:r>
            <a:r>
              <a:rPr lang="ko-KR" altLang="en-US" sz="1600" dirty="0" err="1">
                <a:solidFill>
                  <a:srgbClr val="0000FF"/>
                </a:solidFill>
              </a:rPr>
              <a:t>도르돈뉴</a:t>
            </a:r>
            <a:r>
              <a:rPr lang="ko-KR" altLang="en-US" sz="1600" dirty="0">
                <a:solidFill>
                  <a:srgbClr val="0000FF"/>
                </a:solidFill>
              </a:rPr>
              <a:t> 강</a:t>
            </a:r>
            <a:r>
              <a:rPr lang="en-US" altLang="ko-KR" sz="1600" dirty="0">
                <a:solidFill>
                  <a:srgbClr val="0000FF"/>
                </a:solidFill>
              </a:rPr>
              <a:t>(La Dordogne)</a:t>
            </a:r>
            <a:r>
              <a:rPr lang="en-US" altLang="ko-KR" sz="1600" dirty="0"/>
              <a:t> </a:t>
            </a:r>
            <a:r>
              <a:rPr lang="ko-KR" altLang="en-US" sz="1600" dirty="0"/>
              <a:t>연안으로 지하 토양은 철분이 함유된 충적층으로 이루어진 특성을 갖고 있어 </a:t>
            </a:r>
            <a:r>
              <a:rPr lang="en-US" altLang="ko-KR" sz="1600" dirty="0"/>
              <a:t>'</a:t>
            </a:r>
            <a:r>
              <a:rPr lang="ko-KR" altLang="en-US" sz="1600" dirty="0" err="1"/>
              <a:t>쇠찌꺼기</a:t>
            </a:r>
            <a:r>
              <a:rPr lang="ko-KR" altLang="en-US" sz="1600" dirty="0"/>
              <a:t> </a:t>
            </a:r>
            <a:r>
              <a:rPr lang="en-US" altLang="ko-KR" sz="1600" dirty="0"/>
              <a:t>'</a:t>
            </a:r>
            <a:r>
              <a:rPr lang="ko-KR" altLang="en-US" sz="1600" dirty="0"/>
              <a:t>라는 별명을 지니고 있다</a:t>
            </a:r>
            <a:r>
              <a:rPr lang="en-US" altLang="ko-KR" sz="1600" dirty="0"/>
              <a:t>. </a:t>
            </a:r>
            <a:r>
              <a:rPr lang="ko-KR" altLang="en-US" sz="1600" dirty="0"/>
              <a:t>와인들은 매우 강하며 풍부하고 대개는 붉은 열매나 숲의 어린 나무들의 향과 더불어 동물성 향이 살짝 난다</a:t>
            </a:r>
            <a:r>
              <a:rPr lang="en-US" altLang="ko-KR" sz="1600" dirty="0"/>
              <a:t>. </a:t>
            </a:r>
            <a:r>
              <a:rPr lang="ko-KR" altLang="en-US" sz="1600" dirty="0" err="1"/>
              <a:t>뽀므롤에는</a:t>
            </a:r>
            <a:r>
              <a:rPr lang="ko-KR" altLang="en-US" sz="1600" dirty="0"/>
              <a:t> 공식적으로 그랑 </a:t>
            </a:r>
            <a:r>
              <a:rPr lang="ko-KR" altLang="en-US" sz="1600" dirty="0" err="1"/>
              <a:t>크뤼급</a:t>
            </a:r>
            <a:r>
              <a:rPr lang="ko-KR" altLang="en-US" sz="1600" dirty="0"/>
              <a:t> 분류가 적용되지 않는다</a:t>
            </a:r>
            <a:r>
              <a:rPr lang="en-US" altLang="ko-KR" sz="1600" dirty="0"/>
              <a:t>. </a:t>
            </a:r>
            <a:r>
              <a:rPr lang="ko-KR" altLang="en-US" sz="1600" dirty="0"/>
              <a:t>그러나 모든 사람들이 이 지역의 명예를 빛내주는 </a:t>
            </a:r>
            <a:r>
              <a:rPr lang="ko-KR" altLang="en-US" sz="1600" dirty="0" err="1"/>
              <a:t>샤또</a:t>
            </a:r>
            <a:r>
              <a:rPr lang="ko-KR" altLang="en-US" sz="1600" dirty="0"/>
              <a:t> </a:t>
            </a:r>
            <a:r>
              <a:rPr lang="ko-KR" altLang="en-US" sz="1600" dirty="0" err="1"/>
              <a:t>뻬트뤼스</a:t>
            </a:r>
            <a:r>
              <a:rPr lang="en-US" altLang="ko-KR" sz="1600" dirty="0"/>
              <a:t>(Chateau Petrus)</a:t>
            </a:r>
            <a:r>
              <a:rPr lang="ko-KR" altLang="en-US" sz="1600" dirty="0"/>
              <a:t>를 너무나 잘 알고 있다</a:t>
            </a:r>
            <a:r>
              <a:rPr lang="en-US" altLang="ko-KR" sz="1600" dirty="0"/>
              <a:t>. </a:t>
            </a:r>
          </a:p>
          <a:p>
            <a:pPr>
              <a:lnSpc>
                <a:spcPct val="120000"/>
              </a:lnSpc>
            </a:pPr>
            <a:r>
              <a:rPr lang="en-US" altLang="ko-KR" sz="1600" dirty="0"/>
              <a:t>[</a:t>
            </a:r>
            <a:r>
              <a:rPr lang="ko-KR" altLang="en-US" sz="1600" dirty="0" err="1"/>
              <a:t>프롱싹</a:t>
            </a:r>
            <a:r>
              <a:rPr lang="en-US" altLang="ko-KR" sz="1600" dirty="0"/>
              <a:t>(</a:t>
            </a:r>
            <a:r>
              <a:rPr lang="en-US" altLang="ko-KR" sz="1600" dirty="0" err="1"/>
              <a:t>Fronsac</a:t>
            </a:r>
            <a:r>
              <a:rPr lang="en-US" altLang="ko-KR" sz="1600" dirty="0"/>
              <a:t>)]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sz="1600" dirty="0">
                <a:solidFill>
                  <a:srgbClr val="0000FF"/>
                </a:solidFill>
              </a:rPr>
              <a:t>릴</a:t>
            </a:r>
            <a:r>
              <a:rPr lang="en-US" altLang="ko-KR" sz="1600" dirty="0">
                <a:solidFill>
                  <a:srgbClr val="0000FF"/>
                </a:solidFill>
              </a:rPr>
              <a:t>(</a:t>
            </a:r>
            <a:r>
              <a:rPr lang="en-US" altLang="ko-KR" sz="1600" dirty="0" err="1">
                <a:solidFill>
                  <a:srgbClr val="0000FF"/>
                </a:solidFill>
              </a:rPr>
              <a:t>l'isle</a:t>
            </a:r>
            <a:r>
              <a:rPr lang="en-US" altLang="ko-KR" sz="1600" dirty="0">
                <a:solidFill>
                  <a:srgbClr val="0000FF"/>
                </a:solidFill>
              </a:rPr>
              <a:t>)</a:t>
            </a:r>
            <a:r>
              <a:rPr lang="ko-KR" altLang="en-US" sz="1600" dirty="0"/>
              <a:t>과 </a:t>
            </a:r>
            <a:r>
              <a:rPr lang="ko-KR" altLang="en-US" sz="1600" dirty="0" err="1">
                <a:solidFill>
                  <a:srgbClr val="0000FF"/>
                </a:solidFill>
              </a:rPr>
              <a:t>도르돈뉴강</a:t>
            </a:r>
            <a:r>
              <a:rPr lang="ko-KR" altLang="en-US" sz="1600" dirty="0"/>
              <a:t> 사이에 진흙과 </a:t>
            </a:r>
            <a:r>
              <a:rPr lang="ko-KR" altLang="en-US" sz="1600" dirty="0" err="1"/>
              <a:t>석회성분</a:t>
            </a:r>
            <a:r>
              <a:rPr lang="en-US" altLang="ko-KR" sz="1600" dirty="0"/>
              <a:t>, </a:t>
            </a:r>
            <a:r>
              <a:rPr lang="ko-KR" altLang="en-US" sz="1600" dirty="0"/>
              <a:t>혹은 진흙과 모래로 이루어진 언덕에 위치한 </a:t>
            </a:r>
            <a:r>
              <a:rPr lang="ko-KR" altLang="en-US" sz="1600" dirty="0" err="1"/>
              <a:t>프롱싹과</a:t>
            </a:r>
            <a:r>
              <a:rPr lang="ko-KR" altLang="en-US" sz="1600" dirty="0"/>
              <a:t> </a:t>
            </a:r>
            <a:r>
              <a:rPr lang="ko-KR" altLang="en-US" sz="1600" dirty="0" err="1"/>
              <a:t>까농</a:t>
            </a:r>
            <a:r>
              <a:rPr lang="ko-KR" altLang="en-US" sz="1600" dirty="0"/>
              <a:t> </a:t>
            </a:r>
            <a:r>
              <a:rPr lang="ko-KR" altLang="en-US" sz="1600" dirty="0" err="1"/>
              <a:t>프롱싹</a:t>
            </a:r>
            <a:r>
              <a:rPr lang="en-US" altLang="ko-KR" sz="1600" dirty="0"/>
              <a:t>(Canon-</a:t>
            </a:r>
            <a:r>
              <a:rPr lang="en-US" altLang="ko-KR" sz="1600" dirty="0" err="1"/>
              <a:t>Fronsac</a:t>
            </a:r>
            <a:r>
              <a:rPr lang="en-US" altLang="ko-KR" sz="1600" dirty="0"/>
              <a:t>)</a:t>
            </a:r>
            <a:r>
              <a:rPr lang="ko-KR" altLang="en-US" sz="1600" dirty="0"/>
              <a:t>은 알코올 함량이 높고 짜임새 있는 </a:t>
            </a:r>
            <a:r>
              <a:rPr lang="ko-KR" altLang="en-US" sz="1600" dirty="0" err="1"/>
              <a:t>장기보관이</a:t>
            </a:r>
            <a:r>
              <a:rPr lang="ko-KR" altLang="en-US" sz="1600" dirty="0"/>
              <a:t> 가능한 </a:t>
            </a:r>
            <a:r>
              <a:rPr lang="ko-KR" altLang="en-US" sz="1600" dirty="0" err="1"/>
              <a:t>레드와인을</a:t>
            </a:r>
            <a:r>
              <a:rPr lang="ko-KR" altLang="en-US" sz="1600" dirty="0"/>
              <a:t> 생산한다</a:t>
            </a:r>
            <a:r>
              <a:rPr lang="en-US" altLang="ko-KR" sz="1600" dirty="0"/>
              <a:t>. </a:t>
            </a:r>
          </a:p>
          <a:p>
            <a:pPr>
              <a:lnSpc>
                <a:spcPct val="120000"/>
              </a:lnSpc>
            </a:pPr>
            <a:endParaRPr lang="ko-KR" altLang="en-US" sz="1600" dirty="0"/>
          </a:p>
        </p:txBody>
      </p:sp>
      <p:sp>
        <p:nvSpPr>
          <p:cNvPr id="4" name="직사각형 3"/>
          <p:cNvSpPr/>
          <p:nvPr/>
        </p:nvSpPr>
        <p:spPr>
          <a:xfrm>
            <a:off x="7752272" y="6488668"/>
            <a:ext cx="13917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err="1">
                <a:solidFill>
                  <a:srgbClr val="0000FF"/>
                </a:solidFill>
              </a:rPr>
              <a:t>보르도</a:t>
            </a:r>
            <a:r>
              <a:rPr lang="ko-KR" altLang="en-US" dirty="0">
                <a:solidFill>
                  <a:srgbClr val="0000FF"/>
                </a:solidFill>
              </a:rPr>
              <a:t> 지역</a:t>
            </a:r>
          </a:p>
        </p:txBody>
      </p:sp>
    </p:spTree>
    <p:extLst>
      <p:ext uri="{BB962C8B-B14F-4D97-AF65-F5344CB8AC3E}">
        <p14:creationId xmlns:p14="http://schemas.microsoft.com/office/powerpoint/2010/main" val="38650408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4800" dirty="0" err="1"/>
              <a:t>부르고뉴지방</a:t>
            </a:r>
            <a:endParaRPr lang="ko-KR" altLang="en-US" sz="48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17088" y="871369"/>
            <a:ext cx="8848492" cy="585216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ko-KR" altLang="en-US" sz="1400" dirty="0"/>
              <a:t>포도원의 면적 </a:t>
            </a:r>
            <a:r>
              <a:rPr lang="en-US" altLang="ko-KR" sz="1400" dirty="0"/>
              <a:t>24,000</a:t>
            </a:r>
            <a:r>
              <a:rPr lang="ko-KR" altLang="en-US" sz="1400" dirty="0" err="1"/>
              <a:t>헥타</a:t>
            </a:r>
            <a:endParaRPr lang="ko-KR" altLang="en-US" sz="1400" dirty="0"/>
          </a:p>
          <a:p>
            <a:pPr>
              <a:lnSpc>
                <a:spcPct val="100000"/>
              </a:lnSpc>
            </a:pPr>
            <a:r>
              <a:rPr lang="ko-KR" altLang="en-US" sz="1400" dirty="0"/>
              <a:t>포도 품종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ko-KR" altLang="en-US" sz="1400" dirty="0"/>
              <a:t> </a:t>
            </a:r>
            <a:r>
              <a:rPr lang="ko-KR" altLang="en-US" sz="1400" dirty="0" err="1"/>
              <a:t>레드와인</a:t>
            </a:r>
            <a:r>
              <a:rPr lang="ko-KR" altLang="en-US" sz="1400" dirty="0"/>
              <a:t> </a:t>
            </a:r>
            <a:r>
              <a:rPr lang="en-US" altLang="ko-KR" sz="1400" dirty="0"/>
              <a:t>-</a:t>
            </a:r>
            <a:r>
              <a:rPr lang="ko-KR" altLang="en-US" sz="1400" dirty="0" err="1"/>
              <a:t>피노</a:t>
            </a:r>
            <a:r>
              <a:rPr lang="ko-KR" altLang="en-US" sz="1400" dirty="0"/>
              <a:t> </a:t>
            </a:r>
            <a:r>
              <a:rPr lang="ko-KR" altLang="en-US" sz="1400" dirty="0" err="1"/>
              <a:t>느와</a:t>
            </a:r>
            <a:r>
              <a:rPr lang="en-US" altLang="ko-KR" sz="1400" dirty="0"/>
              <a:t>(Pinot Noir), </a:t>
            </a:r>
            <a:r>
              <a:rPr lang="ko-KR" altLang="en-US" sz="1400" dirty="0" err="1"/>
              <a:t>가메</a:t>
            </a:r>
            <a:r>
              <a:rPr lang="en-US" altLang="ko-KR" sz="1400" dirty="0"/>
              <a:t>(Gamay)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ko-KR" altLang="en-US" sz="1400" dirty="0"/>
              <a:t>화이트와인</a:t>
            </a:r>
            <a:r>
              <a:rPr lang="en-US" altLang="ko-KR" sz="1400" dirty="0"/>
              <a:t>- </a:t>
            </a:r>
            <a:r>
              <a:rPr lang="ko-KR" altLang="en-US" sz="1400" dirty="0" err="1"/>
              <a:t>샤르도네</a:t>
            </a:r>
            <a:r>
              <a:rPr lang="en-US" altLang="ko-KR" sz="1400" dirty="0"/>
              <a:t>(Chardonnay), </a:t>
            </a:r>
            <a:r>
              <a:rPr lang="ko-KR" altLang="en-US" sz="1400" dirty="0" err="1"/>
              <a:t>알리고떼</a:t>
            </a:r>
            <a:r>
              <a:rPr lang="en-US" altLang="ko-KR" sz="1400" dirty="0"/>
              <a:t>(</a:t>
            </a:r>
            <a:r>
              <a:rPr lang="en-US" altLang="ko-KR" sz="1400" dirty="0" err="1"/>
              <a:t>Aligote</a:t>
            </a:r>
            <a:r>
              <a:rPr lang="en-US" altLang="ko-KR" sz="1400" dirty="0"/>
              <a:t>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ko-KR" altLang="en-US" sz="1400" dirty="0" err="1"/>
              <a:t>색상별</a:t>
            </a:r>
            <a:r>
              <a:rPr lang="ko-KR" altLang="en-US" sz="1400" dirty="0"/>
              <a:t> 비율 </a:t>
            </a:r>
            <a:r>
              <a:rPr lang="ko-KR" altLang="en-US" sz="1400" dirty="0" err="1"/>
              <a:t>레드와인</a:t>
            </a:r>
            <a:r>
              <a:rPr lang="ko-KR" altLang="en-US" sz="1400" dirty="0"/>
              <a:t> </a:t>
            </a:r>
            <a:r>
              <a:rPr lang="en-US" altLang="ko-KR" sz="1400" dirty="0"/>
              <a:t>- 48% </a:t>
            </a:r>
            <a:r>
              <a:rPr lang="ko-KR" altLang="en-US" sz="1400" dirty="0"/>
              <a:t>화이트와인 </a:t>
            </a:r>
            <a:r>
              <a:rPr lang="en-US" altLang="ko-KR" sz="1400" dirty="0"/>
              <a:t>- 52% </a:t>
            </a:r>
          </a:p>
          <a:p>
            <a:pPr>
              <a:lnSpc>
                <a:spcPct val="100000"/>
              </a:lnSpc>
            </a:pPr>
            <a:r>
              <a:rPr lang="ko-KR" altLang="en-US" sz="1400" dirty="0"/>
              <a:t>역사</a:t>
            </a:r>
            <a:endParaRPr lang="en-US" altLang="ko-KR" sz="1400" dirty="0"/>
          </a:p>
          <a:p>
            <a:pPr marL="0" indent="0">
              <a:lnSpc>
                <a:spcPct val="100000"/>
              </a:lnSpc>
              <a:buNone/>
            </a:pPr>
            <a:r>
              <a:rPr lang="ko-KR" altLang="en-US" sz="1400" dirty="0" err="1"/>
              <a:t>부르고뉴</a:t>
            </a:r>
            <a:r>
              <a:rPr lang="ko-KR" altLang="en-US" sz="1400" dirty="0"/>
              <a:t> 지방의 포도원은 프랑스에서 가장 오래된 포도원 중 하나이다</a:t>
            </a:r>
            <a:r>
              <a:rPr lang="en-US" altLang="ko-KR" sz="1400" dirty="0"/>
              <a:t>. </a:t>
            </a:r>
            <a:r>
              <a:rPr lang="ko-KR" altLang="en-US" sz="1400" dirty="0"/>
              <a:t>서기 약 </a:t>
            </a:r>
            <a:r>
              <a:rPr lang="en-US" altLang="ko-KR" sz="1400" dirty="0"/>
              <a:t>300</a:t>
            </a:r>
            <a:r>
              <a:rPr lang="ko-KR" altLang="en-US" sz="1400" dirty="0"/>
              <a:t>년경</a:t>
            </a:r>
            <a:r>
              <a:rPr lang="en-US" altLang="ko-KR" sz="1400" dirty="0"/>
              <a:t>, </a:t>
            </a:r>
            <a:r>
              <a:rPr lang="ko-KR" altLang="en-US" sz="1400" dirty="0"/>
              <a:t>갈로 로망 시대에 한 로마 황제의 적극적인 진흥 정책으로 이 지역 포도원은 급속히 발전하게 되었다</a:t>
            </a:r>
            <a:r>
              <a:rPr lang="en-US" altLang="ko-KR" sz="1400" dirty="0"/>
              <a:t>. </a:t>
            </a:r>
            <a:r>
              <a:rPr lang="ko-KR" altLang="en-US" sz="1400" dirty="0"/>
              <a:t>중세에는</a:t>
            </a:r>
            <a:r>
              <a:rPr lang="en-US" altLang="ko-KR" sz="1400" dirty="0"/>
              <a:t>, </a:t>
            </a:r>
            <a:r>
              <a:rPr lang="ko-KR" altLang="en-US" sz="1400" dirty="0"/>
              <a:t>이 지방의 성직자들과 영주들이 </a:t>
            </a:r>
            <a:r>
              <a:rPr lang="ko-KR" altLang="en-US" sz="1400" dirty="0" err="1"/>
              <a:t>부르고뉴</a:t>
            </a:r>
            <a:r>
              <a:rPr lang="ko-KR" altLang="en-US" sz="1400" dirty="0"/>
              <a:t> 와인을 프랑스와 유럽 전역에 알림으로써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부르고뉴</a:t>
            </a:r>
            <a:r>
              <a:rPr lang="ko-KR" altLang="en-US" sz="1400" dirty="0"/>
              <a:t> 와인은 오늘날의 명성을 얻게 되었다</a:t>
            </a:r>
            <a:r>
              <a:rPr lang="en-US" altLang="ko-KR" sz="1400" dirty="0"/>
              <a:t>. </a:t>
            </a:r>
            <a:r>
              <a:rPr lang="ko-KR" altLang="en-US" sz="1400" dirty="0"/>
              <a:t>그 예로</a:t>
            </a:r>
            <a:r>
              <a:rPr lang="en-US" altLang="ko-KR" sz="1400" dirty="0"/>
              <a:t>, </a:t>
            </a:r>
            <a:r>
              <a:rPr lang="ko-KR" altLang="en-US" sz="1400" dirty="0"/>
              <a:t>당시 </a:t>
            </a:r>
            <a:r>
              <a:rPr lang="ko-KR" altLang="en-US" sz="1400" dirty="0" err="1"/>
              <a:t>부르고뉴의</a:t>
            </a:r>
            <a:r>
              <a:rPr lang="ko-KR" altLang="en-US" sz="1400" dirty="0"/>
              <a:t> 공작들은 </a:t>
            </a:r>
            <a:r>
              <a:rPr lang="ko-KR" altLang="en-US" sz="1400" dirty="0" err="1"/>
              <a:t>거의모든</a:t>
            </a:r>
            <a:r>
              <a:rPr lang="ko-KR" altLang="en-US" sz="1400" dirty="0"/>
              <a:t> 나라에 대표부를 설치하였으며</a:t>
            </a:r>
            <a:r>
              <a:rPr lang="en-US" altLang="ko-KR" sz="1400" dirty="0"/>
              <a:t>, </a:t>
            </a:r>
            <a:r>
              <a:rPr lang="ko-KR" altLang="en-US" sz="1400" dirty="0"/>
              <a:t>그들이 지배하던 봉토는 오늘날의 네덜란드</a:t>
            </a:r>
            <a:r>
              <a:rPr lang="en-US" altLang="ko-KR" sz="1400" dirty="0"/>
              <a:t>, </a:t>
            </a:r>
            <a:r>
              <a:rPr lang="ko-KR" altLang="en-US" sz="1400" dirty="0"/>
              <a:t>벨기에와 스위스 일부 지역에 해당한다</a:t>
            </a:r>
            <a:r>
              <a:rPr lang="en-US" altLang="ko-KR" sz="1400" dirty="0"/>
              <a:t>. </a:t>
            </a:r>
            <a:r>
              <a:rPr lang="ko-KR" altLang="en-US" sz="1400" dirty="0" err="1"/>
              <a:t>미사집전과</a:t>
            </a:r>
            <a:r>
              <a:rPr lang="ko-KR" altLang="en-US" sz="1400" dirty="0"/>
              <a:t> 환자 치료를 위해 와인이 필요했던 카톨릭 성직자들이 역시 수 세기에 걸친 와인 제조기술 완성의 노력을 통해 이 지방 포도원 발달에 큰 기여를 하였다</a:t>
            </a:r>
            <a:r>
              <a:rPr lang="en-US" altLang="ko-KR" sz="1400" dirty="0"/>
              <a:t>. </a:t>
            </a:r>
          </a:p>
          <a:p>
            <a:pPr>
              <a:lnSpc>
                <a:spcPct val="100000"/>
              </a:lnSpc>
            </a:pPr>
            <a:r>
              <a:rPr lang="ko-KR" altLang="en-US" sz="1400" dirty="0"/>
              <a:t>환경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ko-KR" altLang="en-US" sz="1400" dirty="0"/>
              <a:t>겨울에는 </a:t>
            </a:r>
            <a:r>
              <a:rPr lang="ko-KR" altLang="en-US" sz="1400" dirty="0" err="1"/>
              <a:t>한냉하고</a:t>
            </a:r>
            <a:r>
              <a:rPr lang="ko-KR" altLang="en-US" sz="1400" dirty="0"/>
              <a:t> </a:t>
            </a:r>
            <a:r>
              <a:rPr lang="ko-KR" altLang="en-US" sz="1400" dirty="0" err="1"/>
              <a:t>빙결기가</a:t>
            </a:r>
            <a:r>
              <a:rPr lang="ko-KR" altLang="en-US" sz="1400" dirty="0"/>
              <a:t> 잦으며 여름에는 고온인 대륙성 기후이다</a:t>
            </a:r>
            <a:r>
              <a:rPr lang="en-US" altLang="ko-KR" sz="1400" dirty="0"/>
              <a:t>. </a:t>
            </a:r>
            <a:r>
              <a:rPr lang="ko-KR" altLang="en-US" sz="1400" dirty="0"/>
              <a:t>어린 묘목에 치명적인 </a:t>
            </a:r>
            <a:r>
              <a:rPr lang="ko-KR" altLang="en-US" sz="1400" dirty="0" err="1"/>
              <a:t>춘빙</a:t>
            </a:r>
            <a:r>
              <a:rPr lang="en-US" altLang="ko-KR" sz="1400" dirty="0"/>
              <a:t>(</a:t>
            </a:r>
            <a:r>
              <a:rPr lang="ko-KR" altLang="en-US" sz="1400" dirty="0"/>
              <a:t>春氷</a:t>
            </a:r>
            <a:r>
              <a:rPr lang="en-US" altLang="ko-KR" sz="1400" dirty="0"/>
              <a:t>)</a:t>
            </a:r>
            <a:r>
              <a:rPr lang="ko-KR" altLang="en-US" sz="1400" dirty="0"/>
              <a:t>현상을 막기 위해</a:t>
            </a:r>
            <a:r>
              <a:rPr lang="en-US" altLang="ko-KR" sz="1400" dirty="0"/>
              <a:t>, </a:t>
            </a:r>
            <a:r>
              <a:rPr lang="ko-KR" altLang="en-US" sz="1400" dirty="0"/>
              <a:t>포도원 중앙에 화덕을 만들어 전체적으로 기온을 높인다</a:t>
            </a:r>
            <a:r>
              <a:rPr lang="en-US" altLang="ko-KR" sz="1400" dirty="0"/>
              <a:t>. </a:t>
            </a:r>
            <a:r>
              <a:rPr lang="ko-KR" altLang="en-US" sz="1400" dirty="0"/>
              <a:t>토양의 다양성으로 인하여 와인</a:t>
            </a:r>
            <a:r>
              <a:rPr lang="en-US" altLang="ko-KR" sz="1400" dirty="0"/>
              <a:t>, </a:t>
            </a:r>
            <a:r>
              <a:rPr lang="ko-KR" altLang="en-US" sz="1400" dirty="0"/>
              <a:t>포도원</a:t>
            </a:r>
            <a:r>
              <a:rPr lang="en-US" altLang="ko-KR" sz="1400" dirty="0"/>
              <a:t>, </a:t>
            </a:r>
            <a:r>
              <a:rPr lang="ko-KR" altLang="en-US" sz="1400" dirty="0"/>
              <a:t>상품명 또한 여러 가지이다</a:t>
            </a:r>
            <a:r>
              <a:rPr lang="en-US" altLang="ko-KR" sz="1400" dirty="0"/>
              <a:t>. </a:t>
            </a:r>
            <a:r>
              <a:rPr lang="ko-KR" altLang="en-US" sz="1400" dirty="0" err="1"/>
              <a:t>샤블리</a:t>
            </a:r>
            <a:r>
              <a:rPr lang="en-US" altLang="ko-KR" sz="1400" dirty="0"/>
              <a:t>(Chablis)</a:t>
            </a:r>
            <a:r>
              <a:rPr lang="ko-KR" altLang="en-US" sz="1400" dirty="0"/>
              <a:t>포도원은 석회질의 구릉으로 이루어져 있으며</a:t>
            </a:r>
            <a:r>
              <a:rPr lang="en-US" altLang="ko-KR" sz="1400" dirty="0"/>
              <a:t>, </a:t>
            </a:r>
            <a:r>
              <a:rPr lang="ko-KR" altLang="en-US" sz="1400" dirty="0"/>
              <a:t>토양은 석회질의 </a:t>
            </a:r>
            <a:r>
              <a:rPr lang="ko-KR" altLang="en-US" sz="1400" dirty="0" err="1"/>
              <a:t>이회토</a:t>
            </a:r>
            <a:r>
              <a:rPr lang="en-US" altLang="ko-KR" sz="1400" dirty="0"/>
              <a:t>(</a:t>
            </a:r>
            <a:r>
              <a:rPr lang="ko-KR" altLang="en-US" sz="1400" dirty="0"/>
              <a:t>弛灰土</a:t>
            </a:r>
            <a:r>
              <a:rPr lang="en-US" altLang="ko-KR" sz="1400" dirty="0"/>
              <a:t>)</a:t>
            </a:r>
            <a:r>
              <a:rPr lang="ko-KR" altLang="en-US" sz="1400" dirty="0"/>
              <a:t>이다</a:t>
            </a:r>
            <a:r>
              <a:rPr lang="en-US" altLang="ko-KR" sz="1400" dirty="0"/>
              <a:t>. </a:t>
            </a:r>
            <a:r>
              <a:rPr lang="ko-KR" altLang="en-US" sz="1400" dirty="0" err="1"/>
              <a:t>꼬뜨</a:t>
            </a:r>
            <a:r>
              <a:rPr lang="ko-KR" altLang="en-US" sz="1400" dirty="0"/>
              <a:t> 드 뉘</a:t>
            </a:r>
            <a:r>
              <a:rPr lang="en-US" altLang="ko-KR" sz="1400" dirty="0"/>
              <a:t>(Cote de </a:t>
            </a:r>
            <a:r>
              <a:rPr lang="en-US" altLang="ko-KR" sz="1400" dirty="0" err="1"/>
              <a:t>Nuits</a:t>
            </a:r>
            <a:r>
              <a:rPr lang="en-US" altLang="ko-KR" sz="1400" dirty="0"/>
              <a:t>)</a:t>
            </a:r>
            <a:r>
              <a:rPr lang="ko-KR" altLang="en-US" sz="1400" dirty="0"/>
              <a:t>포도원은 가파르며 경사가 심하고</a:t>
            </a:r>
            <a:r>
              <a:rPr lang="en-US" altLang="ko-KR" sz="1400" dirty="0"/>
              <a:t>, </a:t>
            </a:r>
            <a:r>
              <a:rPr lang="ko-KR" altLang="en-US" sz="1400" dirty="0"/>
              <a:t>석회질의 </a:t>
            </a:r>
            <a:r>
              <a:rPr lang="ko-KR" altLang="en-US" sz="1400" dirty="0" err="1"/>
              <a:t>이회토와</a:t>
            </a:r>
            <a:r>
              <a:rPr lang="ko-KR" altLang="en-US" sz="1400" dirty="0"/>
              <a:t> </a:t>
            </a:r>
            <a:r>
              <a:rPr lang="ko-KR" altLang="en-US" sz="1400" dirty="0" err="1"/>
              <a:t>편암질</a:t>
            </a:r>
            <a:r>
              <a:rPr lang="en-US" altLang="ko-KR" sz="1400" dirty="0"/>
              <a:t>(</a:t>
            </a:r>
            <a:r>
              <a:rPr lang="ko-KR" altLang="en-US" sz="1400" dirty="0"/>
              <a:t>片岩質</a:t>
            </a:r>
            <a:r>
              <a:rPr lang="en-US" altLang="ko-KR" sz="1400" dirty="0"/>
              <a:t>)</a:t>
            </a:r>
            <a:r>
              <a:rPr lang="ko-KR" altLang="en-US" sz="1400" dirty="0"/>
              <a:t>의 점토로 이루어졌으며</a:t>
            </a:r>
            <a:r>
              <a:rPr lang="en-US" altLang="ko-KR" sz="1400" dirty="0"/>
              <a:t>, </a:t>
            </a:r>
            <a:r>
              <a:rPr lang="ko-KR" altLang="en-US" sz="1400" dirty="0"/>
              <a:t>동향이다</a:t>
            </a:r>
            <a:r>
              <a:rPr lang="en-US" altLang="ko-KR" sz="1400" dirty="0"/>
              <a:t>. </a:t>
            </a:r>
            <a:r>
              <a:rPr lang="ko-KR" altLang="en-US" sz="1400" dirty="0"/>
              <a:t>좀 더 광활한 </a:t>
            </a:r>
            <a:r>
              <a:rPr lang="ko-KR" altLang="en-US" sz="1400" dirty="0" err="1"/>
              <a:t>꼬뜨</a:t>
            </a:r>
            <a:r>
              <a:rPr lang="ko-KR" altLang="en-US" sz="1400" dirty="0"/>
              <a:t> 드 본</a:t>
            </a:r>
            <a:r>
              <a:rPr lang="en-US" altLang="ko-KR" sz="1400" dirty="0"/>
              <a:t>(Cote de Beaune)</a:t>
            </a:r>
            <a:r>
              <a:rPr lang="ko-KR" altLang="en-US" sz="1400" dirty="0"/>
              <a:t>포도원은 남동향이며</a:t>
            </a:r>
            <a:r>
              <a:rPr lang="en-US" altLang="ko-KR" sz="1400" dirty="0"/>
              <a:t>, </a:t>
            </a:r>
            <a:r>
              <a:rPr lang="ko-KR" altLang="en-US" sz="1400" dirty="0"/>
              <a:t>석회질</a:t>
            </a:r>
            <a:r>
              <a:rPr lang="en-US" altLang="ko-KR" sz="1400" dirty="0"/>
              <a:t>, </a:t>
            </a:r>
            <a:r>
              <a:rPr lang="ko-KR" altLang="en-US" sz="1400" dirty="0"/>
              <a:t>점토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규토로</a:t>
            </a:r>
            <a:r>
              <a:rPr lang="ko-KR" altLang="en-US" sz="1400" dirty="0"/>
              <a:t> 이루어져 있다</a:t>
            </a:r>
            <a:r>
              <a:rPr lang="en-US" altLang="ko-KR" sz="1400" dirty="0"/>
              <a:t>. </a:t>
            </a:r>
            <a:r>
              <a:rPr lang="ko-KR" altLang="en-US" sz="1400" dirty="0"/>
              <a:t>구릉이 연속하여 자리잡고 있는 </a:t>
            </a:r>
            <a:r>
              <a:rPr lang="ko-KR" altLang="en-US" sz="1400" dirty="0" err="1"/>
              <a:t>마꼬네</a:t>
            </a:r>
            <a:r>
              <a:rPr lang="en-US" altLang="ko-KR" sz="1400" dirty="0"/>
              <a:t>(</a:t>
            </a:r>
            <a:r>
              <a:rPr lang="en-US" altLang="ko-KR" sz="1400" dirty="0" err="1"/>
              <a:t>Maconnais</a:t>
            </a:r>
            <a:r>
              <a:rPr lang="en-US" altLang="ko-KR" sz="1400" dirty="0"/>
              <a:t>)</a:t>
            </a:r>
            <a:r>
              <a:rPr lang="ko-KR" altLang="en-US" sz="1400" dirty="0"/>
              <a:t>포도원 역시 석회토와 </a:t>
            </a:r>
            <a:r>
              <a:rPr lang="ko-KR" altLang="en-US" sz="1400" dirty="0" err="1"/>
              <a:t>점토성</a:t>
            </a:r>
            <a:r>
              <a:rPr lang="ko-KR" altLang="en-US" sz="1400" dirty="0"/>
              <a:t> 석회토로 이루어져 있다</a:t>
            </a:r>
            <a:r>
              <a:rPr lang="en-US" altLang="ko-KR" sz="1400" dirty="0"/>
              <a:t>. </a:t>
            </a:r>
          </a:p>
          <a:p>
            <a:pPr>
              <a:lnSpc>
                <a:spcPct val="100000"/>
              </a:lnSpc>
            </a:pPr>
            <a:endParaRPr lang="ko-KR" altLang="en-US" sz="1400" dirty="0"/>
          </a:p>
        </p:txBody>
      </p:sp>
      <p:sp>
        <p:nvSpPr>
          <p:cNvPr id="4" name="직사각형 3"/>
          <p:cNvSpPr/>
          <p:nvPr/>
        </p:nvSpPr>
        <p:spPr>
          <a:xfrm>
            <a:off x="8036004" y="6488668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err="1">
                <a:solidFill>
                  <a:srgbClr val="0000FF"/>
                </a:solidFill>
              </a:rPr>
              <a:t>부르고뉴</a:t>
            </a:r>
            <a:endParaRPr lang="ko-KR" altLang="en-US" dirty="0">
              <a:solidFill>
                <a:srgbClr val="0000FF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5753" t="3545" r="10647" b="12454"/>
          <a:stretch/>
        </p:blipFill>
        <p:spPr>
          <a:xfrm>
            <a:off x="6617519" y="268379"/>
            <a:ext cx="1995343" cy="1928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8924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500231"/>
            <a:ext cx="7886700" cy="5676732"/>
          </a:xfrm>
        </p:spPr>
        <p:txBody>
          <a:bodyPr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altLang="ko-KR" dirty="0"/>
              <a:t>[</a:t>
            </a:r>
            <a:r>
              <a:rPr lang="ko-KR" altLang="en-US" dirty="0" err="1"/>
              <a:t>샤블리</a:t>
            </a:r>
            <a:r>
              <a:rPr lang="en-US" altLang="ko-KR" dirty="0"/>
              <a:t>(Chablis)]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dirty="0" err="1"/>
              <a:t>오쎄르시</a:t>
            </a:r>
            <a:r>
              <a:rPr lang="ko-KR" altLang="en-US" dirty="0"/>
              <a:t> 근처에 위치한 </a:t>
            </a:r>
            <a:r>
              <a:rPr lang="ko-KR" altLang="en-US" dirty="0" err="1"/>
              <a:t>샤블리</a:t>
            </a:r>
            <a:r>
              <a:rPr lang="ko-KR" altLang="en-US" dirty="0"/>
              <a:t> 포도원은 </a:t>
            </a:r>
            <a:r>
              <a:rPr lang="en-US" altLang="ko-KR" dirty="0"/>
              <a:t>2,400</a:t>
            </a:r>
            <a:r>
              <a:rPr lang="ko-KR" altLang="en-US" dirty="0"/>
              <a:t>헥타르에 펼쳐져 있으며 이 석회암 토양에 재배된 </a:t>
            </a:r>
            <a:r>
              <a:rPr lang="ko-KR" altLang="en-US" dirty="0" err="1"/>
              <a:t>샤르도네</a:t>
            </a:r>
            <a:r>
              <a:rPr lang="ko-KR" altLang="en-US" dirty="0"/>
              <a:t> 포도는 </a:t>
            </a:r>
            <a:r>
              <a:rPr lang="en-US" altLang="ko-KR" dirty="0" err="1"/>
              <a:t>Bodyrk</a:t>
            </a:r>
            <a:r>
              <a:rPr lang="en-US" altLang="ko-KR" dirty="0"/>
              <a:t> </a:t>
            </a:r>
            <a:r>
              <a:rPr lang="ko-KR" altLang="en-US" dirty="0"/>
              <a:t>있고 힘차며 섬세한 </a:t>
            </a:r>
            <a:r>
              <a:rPr lang="ko-KR" altLang="en-US" dirty="0" err="1"/>
              <a:t>무감미</a:t>
            </a:r>
            <a:r>
              <a:rPr lang="ko-KR" altLang="en-US" dirty="0"/>
              <a:t> 화이트와인을 생산한다</a:t>
            </a:r>
            <a:r>
              <a:rPr lang="en-US" altLang="ko-KR" dirty="0"/>
              <a:t>. </a:t>
            </a:r>
            <a:r>
              <a:rPr lang="ko-KR" altLang="en-US" dirty="0" err="1"/>
              <a:t>샤블리</a:t>
            </a:r>
            <a:r>
              <a:rPr lang="ko-KR" altLang="en-US" dirty="0"/>
              <a:t> 포도원 근처의 땅에서 수확된 포도로 만드는데 이 와인들은 </a:t>
            </a:r>
            <a:r>
              <a:rPr lang="ko-KR" altLang="en-US" dirty="0" err="1"/>
              <a:t>생동감있고</a:t>
            </a:r>
            <a:r>
              <a:rPr lang="ko-KR" altLang="en-US" dirty="0"/>
              <a:t> 가벼워 마시기 좋으며 </a:t>
            </a:r>
            <a:r>
              <a:rPr lang="ko-KR" altLang="en-US" dirty="0" err="1"/>
              <a:t>햇포도주로</a:t>
            </a:r>
            <a:r>
              <a:rPr lang="ko-KR" altLang="en-US" dirty="0"/>
              <a:t> 즉시 소비해야 한다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- </a:t>
            </a:r>
            <a:r>
              <a:rPr lang="ko-KR" altLang="en-US" dirty="0" err="1"/>
              <a:t>샤블리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rgbClr val="0000FF"/>
                </a:solidFill>
              </a:rPr>
              <a:t>그랑 </a:t>
            </a:r>
            <a:r>
              <a:rPr lang="ko-KR" altLang="en-US" dirty="0" err="1">
                <a:solidFill>
                  <a:srgbClr val="0000FF"/>
                </a:solidFill>
              </a:rPr>
              <a:t>크뤼</a:t>
            </a:r>
            <a:r>
              <a:rPr lang="en-US" altLang="ko-KR" dirty="0"/>
              <a:t>(Chablis Grand Cru)  - 7</a:t>
            </a:r>
            <a:r>
              <a:rPr lang="ko-KR" altLang="en-US" dirty="0"/>
              <a:t>개 </a:t>
            </a:r>
            <a:r>
              <a:rPr lang="ko-KR" altLang="en-US" dirty="0" err="1"/>
              <a:t>끌리마에</a:t>
            </a:r>
            <a:r>
              <a:rPr lang="ko-KR" altLang="en-US" dirty="0"/>
              <a:t> 해당하며</a:t>
            </a:r>
            <a:r>
              <a:rPr lang="en-US" altLang="ko-KR" dirty="0"/>
              <a:t>, </a:t>
            </a:r>
            <a:r>
              <a:rPr lang="ko-KR" altLang="en-US" dirty="0" err="1"/>
              <a:t>끌리마의</a:t>
            </a:r>
            <a:r>
              <a:rPr lang="ko-KR" altLang="en-US" dirty="0"/>
              <a:t> 이름이 </a:t>
            </a:r>
            <a:r>
              <a:rPr lang="en-US" altLang="ko-KR" dirty="0"/>
              <a:t>AOC</a:t>
            </a:r>
            <a:r>
              <a:rPr lang="ko-KR" altLang="en-US" dirty="0"/>
              <a:t>명칭에 첨부된다</a:t>
            </a:r>
            <a:r>
              <a:rPr lang="en-US" altLang="ko-KR" dirty="0"/>
              <a:t>. </a:t>
            </a:r>
            <a:r>
              <a:rPr lang="ko-KR" altLang="en-US" dirty="0"/>
              <a:t>레 </a:t>
            </a:r>
            <a:r>
              <a:rPr lang="ko-KR" altLang="en-US" dirty="0" err="1"/>
              <a:t>르뤠즈</a:t>
            </a:r>
            <a:r>
              <a:rPr lang="en-US" altLang="ko-KR" dirty="0"/>
              <a:t>(Les </a:t>
            </a:r>
            <a:r>
              <a:rPr lang="en-US" altLang="ko-KR" dirty="0" err="1"/>
              <a:t>Preuses</a:t>
            </a:r>
            <a:r>
              <a:rPr lang="en-US" altLang="ko-KR" dirty="0"/>
              <a:t>), </a:t>
            </a:r>
            <a:r>
              <a:rPr lang="ko-KR" altLang="en-US" dirty="0"/>
              <a:t>레 끌로</a:t>
            </a:r>
            <a:r>
              <a:rPr lang="en-US" altLang="ko-KR" dirty="0"/>
              <a:t>(Les Clos),</a:t>
            </a:r>
            <a:r>
              <a:rPr lang="ko-KR" altLang="en-US" dirty="0" err="1"/>
              <a:t>그르누이으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en-US" altLang="ko-KR" dirty="0" err="1"/>
              <a:t>Grenouilles</a:t>
            </a:r>
            <a:r>
              <a:rPr lang="en-US" altLang="ko-KR" dirty="0"/>
              <a:t>), </a:t>
            </a:r>
            <a:r>
              <a:rPr lang="ko-KR" altLang="en-US" dirty="0" err="1"/>
              <a:t>부그로</a:t>
            </a:r>
            <a:r>
              <a:rPr lang="en-US" altLang="ko-KR" dirty="0"/>
              <a:t>(</a:t>
            </a:r>
            <a:r>
              <a:rPr lang="en-US" altLang="ko-KR" dirty="0" err="1"/>
              <a:t>Bougros</a:t>
            </a:r>
            <a:r>
              <a:rPr lang="en-US" altLang="ko-KR" dirty="0"/>
              <a:t>), </a:t>
            </a:r>
            <a:r>
              <a:rPr lang="ko-KR" altLang="en-US" dirty="0" err="1"/>
              <a:t>발미르</a:t>
            </a:r>
            <a:r>
              <a:rPr lang="en-US" altLang="ko-KR" dirty="0"/>
              <a:t>(</a:t>
            </a:r>
            <a:r>
              <a:rPr lang="en-US" altLang="ko-KR" dirty="0" err="1"/>
              <a:t>Valmur</a:t>
            </a:r>
            <a:r>
              <a:rPr lang="en-US" altLang="ko-KR" dirty="0"/>
              <a:t>), </a:t>
            </a:r>
            <a:r>
              <a:rPr lang="ko-KR" altLang="en-US" dirty="0" err="1"/>
              <a:t>블랑쇼</a:t>
            </a:r>
            <a:r>
              <a:rPr lang="en-US" altLang="ko-KR" dirty="0"/>
              <a:t>(</a:t>
            </a:r>
            <a:r>
              <a:rPr lang="en-US" altLang="ko-KR" dirty="0" err="1"/>
              <a:t>Blanchot</a:t>
            </a:r>
            <a:r>
              <a:rPr lang="en-US" altLang="ko-KR" dirty="0"/>
              <a:t>)</a:t>
            </a:r>
            <a:r>
              <a:rPr lang="ko-KR" altLang="en-US" dirty="0"/>
              <a:t>등이다</a:t>
            </a:r>
            <a:r>
              <a:rPr lang="en-US" altLang="ko-KR" dirty="0"/>
              <a:t>. </a:t>
            </a:r>
            <a:r>
              <a:rPr lang="ko-KR" altLang="en-US" dirty="0"/>
              <a:t>황금색의 와인이며 감미가 없고 색이 선명하며 </a:t>
            </a:r>
            <a:r>
              <a:rPr lang="en-US" altLang="ko-KR" dirty="0"/>
              <a:t>10</a:t>
            </a:r>
            <a:r>
              <a:rPr lang="ko-KR" altLang="en-US" dirty="0"/>
              <a:t>년까지 장기 숙성할 수 있다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- </a:t>
            </a:r>
            <a:r>
              <a:rPr lang="ko-KR" altLang="en-US" dirty="0" err="1"/>
              <a:t>샤블리</a:t>
            </a:r>
            <a:r>
              <a:rPr lang="ko-KR" altLang="en-US" dirty="0"/>
              <a:t> </a:t>
            </a:r>
            <a:r>
              <a:rPr lang="ko-KR" altLang="en-US" dirty="0" err="1">
                <a:solidFill>
                  <a:srgbClr val="0000FF"/>
                </a:solidFill>
              </a:rPr>
              <a:t>프리미에</a:t>
            </a:r>
            <a:r>
              <a:rPr lang="ko-KR" altLang="en-US" dirty="0">
                <a:solidFill>
                  <a:srgbClr val="0000FF"/>
                </a:solidFill>
              </a:rPr>
              <a:t> </a:t>
            </a:r>
            <a:r>
              <a:rPr lang="ko-KR" altLang="en-US" dirty="0" err="1">
                <a:solidFill>
                  <a:srgbClr val="0000FF"/>
                </a:solidFill>
              </a:rPr>
              <a:t>크뤼</a:t>
            </a:r>
            <a:r>
              <a:rPr lang="en-US" altLang="ko-KR" dirty="0"/>
              <a:t>(Chablis Premier Cru)  - </a:t>
            </a:r>
            <a:r>
              <a:rPr lang="ko-KR" altLang="en-US" dirty="0"/>
              <a:t>거의 그랑 </a:t>
            </a:r>
            <a:r>
              <a:rPr lang="ko-KR" altLang="en-US" dirty="0" err="1"/>
              <a:t>크뤼만큼</a:t>
            </a:r>
            <a:r>
              <a:rPr lang="ko-KR" altLang="en-US" dirty="0"/>
              <a:t> 우수한 고급와인이다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- </a:t>
            </a:r>
            <a:r>
              <a:rPr lang="ko-KR" altLang="en-US" dirty="0" err="1"/>
              <a:t>샤블리</a:t>
            </a:r>
            <a:r>
              <a:rPr lang="ko-KR" altLang="en-US" dirty="0"/>
              <a:t>  </a:t>
            </a:r>
            <a:r>
              <a:rPr lang="en-US" altLang="ko-KR" dirty="0"/>
              <a:t>- </a:t>
            </a:r>
            <a:r>
              <a:rPr lang="ko-KR" altLang="en-US" dirty="0" err="1"/>
              <a:t>수확후</a:t>
            </a:r>
            <a:r>
              <a:rPr lang="ko-KR" altLang="en-US" dirty="0"/>
              <a:t> </a:t>
            </a:r>
            <a:r>
              <a:rPr lang="en-US" altLang="ko-KR" dirty="0"/>
              <a:t>2~3</a:t>
            </a:r>
            <a:r>
              <a:rPr lang="ko-KR" altLang="en-US" dirty="0" err="1"/>
              <a:t>년동안에</a:t>
            </a:r>
            <a:r>
              <a:rPr lang="ko-KR" altLang="en-US" dirty="0"/>
              <a:t> 완벽해지는 이 와인은 세련되고 </a:t>
            </a:r>
            <a:r>
              <a:rPr lang="ko-KR" altLang="en-US" dirty="0" err="1"/>
              <a:t>과일향이</a:t>
            </a:r>
            <a:r>
              <a:rPr lang="ko-KR" altLang="en-US" dirty="0"/>
              <a:t> 풍부한 와인이다</a:t>
            </a:r>
            <a:r>
              <a:rPr lang="en-US" altLang="ko-KR" dirty="0"/>
              <a:t>. </a:t>
            </a:r>
          </a:p>
          <a:p>
            <a:pPr>
              <a:lnSpc>
                <a:spcPct val="120000"/>
              </a:lnSpc>
            </a:pPr>
            <a:endParaRPr lang="en-US" altLang="ko-KR" dirty="0"/>
          </a:p>
          <a:p>
            <a:pPr>
              <a:lnSpc>
                <a:spcPct val="120000"/>
              </a:lnSpc>
            </a:pPr>
            <a:r>
              <a:rPr lang="en-US" altLang="ko-KR" dirty="0"/>
              <a:t> [</a:t>
            </a:r>
            <a:r>
              <a:rPr lang="ko-KR" altLang="en-US" dirty="0" err="1"/>
              <a:t>마꼬네</a:t>
            </a:r>
            <a:r>
              <a:rPr lang="en-US" altLang="ko-KR" dirty="0"/>
              <a:t>(</a:t>
            </a:r>
            <a:r>
              <a:rPr lang="en-US" altLang="ko-KR" dirty="0" err="1"/>
              <a:t>Maconnais</a:t>
            </a:r>
            <a:r>
              <a:rPr lang="en-US" altLang="ko-KR" dirty="0"/>
              <a:t>)]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dirty="0" err="1"/>
              <a:t>과일풍미와</a:t>
            </a:r>
            <a:r>
              <a:rPr lang="ko-KR" altLang="en-US" dirty="0"/>
              <a:t> 방향을 지닌 </a:t>
            </a:r>
            <a:r>
              <a:rPr lang="ko-KR" altLang="en-US" dirty="0" err="1"/>
              <a:t>부르고뉴</a:t>
            </a:r>
            <a:r>
              <a:rPr lang="ko-KR" altLang="en-US" dirty="0"/>
              <a:t> </a:t>
            </a:r>
            <a:r>
              <a:rPr lang="ko-KR" altLang="en-US" dirty="0" err="1"/>
              <a:t>크뤼의</a:t>
            </a:r>
            <a:r>
              <a:rPr lang="ko-KR" altLang="en-US" dirty="0"/>
              <a:t> 또다른 생산지</a:t>
            </a:r>
            <a:r>
              <a:rPr lang="en-US" altLang="ko-KR" dirty="0"/>
              <a:t>. </a:t>
            </a:r>
            <a:r>
              <a:rPr lang="ko-KR" altLang="en-US" dirty="0"/>
              <a:t>일반적으로 </a:t>
            </a:r>
            <a:r>
              <a:rPr lang="ko-KR" altLang="en-US" dirty="0" err="1"/>
              <a:t>이회암질이며</a:t>
            </a:r>
            <a:r>
              <a:rPr lang="ko-KR" altLang="en-US" dirty="0"/>
              <a:t> 화이트와인을 생산하는 남부는 점토</a:t>
            </a:r>
            <a:r>
              <a:rPr lang="en-US" altLang="ko-KR" dirty="0"/>
              <a:t>-</a:t>
            </a:r>
            <a:r>
              <a:rPr lang="ko-KR" altLang="en-US" dirty="0" err="1"/>
              <a:t>석회질토양</a:t>
            </a:r>
            <a:r>
              <a:rPr lang="en-US" altLang="ko-KR" dirty="0"/>
              <a:t>. </a:t>
            </a:r>
            <a:r>
              <a:rPr lang="ko-KR" altLang="en-US" dirty="0" err="1"/>
              <a:t>마꼬네지역은</a:t>
            </a:r>
            <a:r>
              <a:rPr lang="ko-KR" altLang="en-US" dirty="0"/>
              <a:t> 대부분 화이트와인이나 소량의 </a:t>
            </a:r>
            <a:r>
              <a:rPr lang="ko-KR" altLang="en-US" dirty="0" err="1"/>
              <a:t>레드와인과</a:t>
            </a:r>
            <a:r>
              <a:rPr lang="ko-KR" altLang="en-US" dirty="0"/>
              <a:t> </a:t>
            </a:r>
            <a:r>
              <a:rPr lang="ko-KR" altLang="en-US" dirty="0" err="1"/>
              <a:t>로제와인도</a:t>
            </a:r>
            <a:r>
              <a:rPr lang="ko-KR" altLang="en-US" dirty="0"/>
              <a:t> 생산하며 가장 유명한 와인은 </a:t>
            </a:r>
            <a:r>
              <a:rPr lang="ko-KR" altLang="en-US" dirty="0" err="1"/>
              <a:t>뿌이</a:t>
            </a:r>
            <a:r>
              <a:rPr lang="ko-KR" altLang="en-US" dirty="0"/>
              <a:t> </a:t>
            </a:r>
            <a:r>
              <a:rPr lang="ko-KR" altLang="en-US" dirty="0" err="1"/>
              <a:t>퓌세</a:t>
            </a:r>
            <a:r>
              <a:rPr lang="en-US" altLang="ko-KR" dirty="0"/>
              <a:t>(</a:t>
            </a:r>
            <a:r>
              <a:rPr lang="en-US" altLang="ko-KR" dirty="0" err="1"/>
              <a:t>Pouilly</a:t>
            </a:r>
            <a:r>
              <a:rPr lang="en-US" altLang="ko-KR" dirty="0"/>
              <a:t> </a:t>
            </a:r>
            <a:r>
              <a:rPr lang="en-US" altLang="ko-KR" dirty="0" err="1"/>
              <a:t>Fuisse</a:t>
            </a:r>
            <a:r>
              <a:rPr lang="en-US" altLang="ko-KR" dirty="0"/>
              <a:t>)</a:t>
            </a:r>
            <a:r>
              <a:rPr lang="ko-KR" altLang="en-US" dirty="0"/>
              <a:t>이다</a:t>
            </a:r>
            <a:r>
              <a:rPr lang="en-US" altLang="ko-KR" dirty="0"/>
              <a:t>. </a:t>
            </a:r>
            <a:r>
              <a:rPr lang="ko-KR" altLang="en-US" dirty="0"/>
              <a:t>이는 녹색을 띤 금빛의 </a:t>
            </a:r>
            <a:r>
              <a:rPr lang="ko-KR" altLang="en-US" dirty="0" err="1"/>
              <a:t>무감미</a:t>
            </a:r>
            <a:r>
              <a:rPr lang="ko-KR" altLang="en-US" dirty="0"/>
              <a:t> </a:t>
            </a:r>
            <a:r>
              <a:rPr lang="ko-KR" altLang="en-US" dirty="0" err="1"/>
              <a:t>화이트와인이며</a:t>
            </a:r>
            <a:r>
              <a:rPr lang="ko-KR" altLang="en-US" dirty="0"/>
              <a:t> 섬세하고 방향을 지녔으며 일반적으로 숙성을 거치지 않고 마시거나 </a:t>
            </a:r>
            <a:r>
              <a:rPr lang="en-US" altLang="ko-KR" dirty="0"/>
              <a:t>10</a:t>
            </a:r>
            <a:r>
              <a:rPr lang="ko-KR" altLang="en-US" dirty="0" err="1"/>
              <a:t>년이상의</a:t>
            </a:r>
            <a:r>
              <a:rPr lang="ko-KR" altLang="en-US" dirty="0"/>
              <a:t> 보관기간을 거쳐도 향기를 잃지 않는다</a:t>
            </a:r>
            <a:r>
              <a:rPr lang="en-US" altLang="ko-KR" dirty="0"/>
              <a:t>. </a:t>
            </a:r>
            <a:r>
              <a:rPr lang="ko-KR" altLang="en-US" dirty="0" err="1"/>
              <a:t>마꽁</a:t>
            </a:r>
            <a:r>
              <a:rPr lang="ko-KR" altLang="en-US" dirty="0"/>
              <a:t> </a:t>
            </a:r>
            <a:r>
              <a:rPr lang="ko-KR" altLang="en-US" dirty="0" err="1"/>
              <a:t>비라쥐는</a:t>
            </a:r>
            <a:r>
              <a:rPr lang="ko-KR" altLang="en-US" dirty="0"/>
              <a:t> 전부 </a:t>
            </a:r>
            <a:r>
              <a:rPr lang="ko-KR" altLang="en-US" dirty="0" err="1"/>
              <a:t>화이트와인이며</a:t>
            </a:r>
            <a:r>
              <a:rPr lang="ko-KR" altLang="en-US" dirty="0"/>
              <a:t> 감미가 없고 </a:t>
            </a:r>
            <a:r>
              <a:rPr lang="ko-KR" altLang="en-US" dirty="0" err="1"/>
              <a:t>과일향을</a:t>
            </a:r>
            <a:r>
              <a:rPr lang="ko-KR" altLang="en-US" dirty="0"/>
              <a:t> 지녔으며 숙성을 거치지 않고 </a:t>
            </a:r>
            <a:r>
              <a:rPr lang="ko-KR" altLang="en-US" dirty="0" err="1"/>
              <a:t>마시기에좋다</a:t>
            </a:r>
            <a:r>
              <a:rPr lang="en-US" altLang="ko-KR" dirty="0"/>
              <a:t>.</a:t>
            </a:r>
          </a:p>
          <a:p>
            <a:pPr>
              <a:lnSpc>
                <a:spcPct val="120000"/>
              </a:lnSpc>
            </a:pPr>
            <a:endParaRPr lang="ko-KR" altLang="en-US" dirty="0"/>
          </a:p>
          <a:p>
            <a:pPr>
              <a:lnSpc>
                <a:spcPct val="120000"/>
              </a:lnSpc>
            </a:pP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8036004" y="6488668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err="1">
                <a:solidFill>
                  <a:srgbClr val="0000FF"/>
                </a:solidFill>
              </a:rPr>
              <a:t>부르고뉴</a:t>
            </a:r>
            <a:endParaRPr lang="ko-KR" alt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02498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467958"/>
            <a:ext cx="7886700" cy="6255571"/>
          </a:xfrm>
        </p:spPr>
        <p:txBody>
          <a:bodyPr>
            <a:normAutofit fontScale="55000" lnSpcReduction="20000"/>
          </a:bodyPr>
          <a:lstStyle/>
          <a:p>
            <a:pPr fontAlgn="base">
              <a:lnSpc>
                <a:spcPct val="120000"/>
              </a:lnSpc>
            </a:pPr>
            <a:r>
              <a:rPr lang="en-US" altLang="ko-KR" dirty="0"/>
              <a:t>[</a:t>
            </a:r>
            <a:r>
              <a:rPr lang="ko-KR" altLang="en-US" dirty="0" err="1"/>
              <a:t>꼬뜨</a:t>
            </a:r>
            <a:r>
              <a:rPr lang="ko-KR" altLang="en-US" dirty="0"/>
              <a:t> 드 뉘</a:t>
            </a:r>
            <a:r>
              <a:rPr lang="en-US" altLang="ko-KR" dirty="0"/>
              <a:t>(Cotes de </a:t>
            </a:r>
            <a:r>
              <a:rPr lang="en-US" altLang="ko-KR" dirty="0" err="1"/>
              <a:t>nuits</a:t>
            </a:r>
            <a:r>
              <a:rPr lang="en-US" altLang="ko-KR" dirty="0"/>
              <a:t>)]</a:t>
            </a:r>
            <a:endParaRPr lang="ko-KR" altLang="en-US" dirty="0"/>
          </a:p>
          <a:p>
            <a:pPr marL="0" indent="0" fontAlgn="base">
              <a:lnSpc>
                <a:spcPct val="120000"/>
              </a:lnSpc>
              <a:buNone/>
            </a:pPr>
            <a:r>
              <a:rPr lang="ko-KR" altLang="en-US" dirty="0"/>
              <a:t>토양의 지하는 </a:t>
            </a:r>
            <a:r>
              <a:rPr lang="ko-KR" altLang="en-US" dirty="0" err="1"/>
              <a:t>산성백포</a:t>
            </a:r>
            <a:r>
              <a:rPr lang="en-US" altLang="ko-KR" dirty="0"/>
              <a:t>, </a:t>
            </a:r>
            <a:r>
              <a:rPr lang="ko-KR" altLang="en-US" dirty="0"/>
              <a:t>표면은 </a:t>
            </a:r>
            <a:r>
              <a:rPr lang="ko-KR" altLang="en-US" dirty="0" err="1"/>
              <a:t>이회암으로</a:t>
            </a:r>
            <a:r>
              <a:rPr lang="ko-KR" altLang="en-US" dirty="0"/>
              <a:t> 구성되었으며 약간 석회질이다</a:t>
            </a:r>
            <a:r>
              <a:rPr lang="en-US" altLang="ko-KR" dirty="0"/>
              <a:t>. </a:t>
            </a:r>
            <a:r>
              <a:rPr lang="ko-KR" altLang="en-US" dirty="0" err="1"/>
              <a:t>부르고뉴</a:t>
            </a:r>
            <a:r>
              <a:rPr lang="ko-KR" altLang="en-US" dirty="0"/>
              <a:t> 와인의 명성을 가져온 심오하고 풍요롭고 탁월한 레드와인만을 생산한다</a:t>
            </a:r>
            <a:r>
              <a:rPr lang="en-US" altLang="ko-KR" dirty="0"/>
              <a:t>. </a:t>
            </a:r>
            <a:r>
              <a:rPr lang="ko-KR" altLang="en-US" dirty="0"/>
              <a:t>나폴레옹 </a:t>
            </a:r>
            <a:r>
              <a:rPr lang="en-US" altLang="ko-KR" dirty="0"/>
              <a:t>1</a:t>
            </a:r>
            <a:r>
              <a:rPr lang="ko-KR" altLang="en-US" dirty="0"/>
              <a:t>세가 가장 애음한 </a:t>
            </a:r>
            <a:r>
              <a:rPr lang="ko-KR" altLang="en-US" dirty="0" err="1"/>
              <a:t>샹베르땡</a:t>
            </a:r>
            <a:r>
              <a:rPr lang="en-US" altLang="ko-KR" dirty="0"/>
              <a:t>(</a:t>
            </a:r>
            <a:r>
              <a:rPr lang="en-US" altLang="ko-KR" dirty="0" err="1"/>
              <a:t>Chamcertin</a:t>
            </a:r>
            <a:r>
              <a:rPr lang="en-US" altLang="ko-KR" dirty="0"/>
              <a:t>), </a:t>
            </a:r>
            <a:r>
              <a:rPr lang="ko-KR" altLang="en-US" dirty="0"/>
              <a:t>벨벳처럼 부드럽고 레이스처럼 화려한 </a:t>
            </a:r>
            <a:r>
              <a:rPr lang="ko-KR" altLang="en-US" dirty="0" err="1"/>
              <a:t>뮈지니</a:t>
            </a:r>
            <a:r>
              <a:rPr lang="en-US" altLang="ko-KR" dirty="0"/>
              <a:t>(</a:t>
            </a:r>
            <a:r>
              <a:rPr lang="en-US" altLang="ko-KR" dirty="0" err="1"/>
              <a:t>Musigny</a:t>
            </a:r>
            <a:r>
              <a:rPr lang="en-US" altLang="ko-KR" dirty="0"/>
              <a:t>), </a:t>
            </a:r>
            <a:r>
              <a:rPr lang="ko-KR" altLang="en-US" dirty="0"/>
              <a:t>수도원의 영지였으며 현재 </a:t>
            </a:r>
            <a:r>
              <a:rPr lang="ko-KR" altLang="en-US" dirty="0" err="1"/>
              <a:t>슈발리에</a:t>
            </a:r>
            <a:r>
              <a:rPr lang="ko-KR" altLang="en-US" dirty="0"/>
              <a:t> 뒤 </a:t>
            </a:r>
            <a:r>
              <a:rPr lang="ko-KR" altLang="en-US" dirty="0" err="1"/>
              <a:t>따스뜨뱅</a:t>
            </a:r>
            <a:r>
              <a:rPr lang="en-US" altLang="ko-KR" dirty="0"/>
              <a:t>(Chevalier du </a:t>
            </a:r>
            <a:r>
              <a:rPr lang="en-US" altLang="ko-KR" dirty="0" err="1"/>
              <a:t>tastevin</a:t>
            </a:r>
            <a:r>
              <a:rPr lang="en-US" altLang="ko-KR" dirty="0"/>
              <a:t>)</a:t>
            </a:r>
            <a:r>
              <a:rPr lang="ko-KR" altLang="en-US" dirty="0"/>
              <a:t>의 본거지인 </a:t>
            </a:r>
            <a:r>
              <a:rPr lang="ko-KR" altLang="en-US" dirty="0" err="1"/>
              <a:t>끌로드</a:t>
            </a:r>
            <a:r>
              <a:rPr lang="ko-KR" altLang="en-US" dirty="0"/>
              <a:t> 부조</a:t>
            </a:r>
            <a:r>
              <a:rPr lang="en-US" altLang="ko-KR" dirty="0"/>
              <a:t>(Clos de </a:t>
            </a:r>
            <a:r>
              <a:rPr lang="en-US" altLang="ko-KR" dirty="0" err="1"/>
              <a:t>vougeot</a:t>
            </a:r>
            <a:r>
              <a:rPr lang="en-US" altLang="ko-KR" dirty="0"/>
              <a:t>), </a:t>
            </a:r>
            <a:r>
              <a:rPr lang="ko-KR" altLang="en-US" dirty="0"/>
              <a:t>세계에서 가장 우수한 와인의 하나를 생산하는 로마네 </a:t>
            </a:r>
            <a:r>
              <a:rPr lang="ko-KR" altLang="en-US" dirty="0" err="1"/>
              <a:t>꽁띠</a:t>
            </a:r>
            <a:r>
              <a:rPr lang="en-US" altLang="ko-KR" dirty="0"/>
              <a:t>(</a:t>
            </a:r>
            <a:r>
              <a:rPr lang="en-US" altLang="ko-KR" dirty="0" err="1"/>
              <a:t>Romanee</a:t>
            </a:r>
            <a:r>
              <a:rPr lang="en-US" altLang="ko-KR" dirty="0"/>
              <a:t>-Conti)</a:t>
            </a:r>
            <a:r>
              <a:rPr lang="ko-KR" altLang="en-US" dirty="0"/>
              <a:t>등이 있다</a:t>
            </a:r>
            <a:r>
              <a:rPr lang="en-US" altLang="ko-KR" dirty="0"/>
              <a:t>. </a:t>
            </a:r>
            <a:endParaRPr lang="ko-KR" altLang="en-US" dirty="0"/>
          </a:p>
          <a:p>
            <a:pPr marL="0" indent="0" fontAlgn="base">
              <a:lnSpc>
                <a:spcPct val="120000"/>
              </a:lnSpc>
              <a:buNone/>
            </a:pPr>
            <a:r>
              <a:rPr lang="en-US" altLang="ko-KR" dirty="0"/>
              <a:t>- </a:t>
            </a:r>
            <a:r>
              <a:rPr lang="ko-KR" altLang="en-US" dirty="0" err="1"/>
              <a:t>픽셍</a:t>
            </a:r>
            <a:r>
              <a:rPr lang="en-US" altLang="ko-KR" dirty="0"/>
              <a:t>(</a:t>
            </a:r>
            <a:r>
              <a:rPr lang="en-US" altLang="ko-KR" dirty="0" err="1"/>
              <a:t>Fixin</a:t>
            </a:r>
            <a:r>
              <a:rPr lang="en-US" altLang="ko-KR" dirty="0"/>
              <a:t>) </a:t>
            </a:r>
            <a:r>
              <a:rPr lang="ko-KR" altLang="en-US" dirty="0"/>
              <a:t> </a:t>
            </a:r>
            <a:r>
              <a:rPr lang="en-US" altLang="ko-KR" dirty="0"/>
              <a:t>- </a:t>
            </a:r>
            <a:r>
              <a:rPr lang="ko-KR" altLang="en-US" dirty="0"/>
              <a:t>제일 북쪽에 있으며 </a:t>
            </a:r>
            <a:r>
              <a:rPr lang="en-US" altLang="ko-KR" dirty="0"/>
              <a:t>6</a:t>
            </a:r>
            <a:r>
              <a:rPr lang="ko-KR" altLang="en-US" dirty="0"/>
              <a:t>개의 상급의 와인이 있으며 강한 맛과 </a:t>
            </a:r>
            <a:r>
              <a:rPr lang="ko-KR" altLang="en-US" dirty="0" err="1"/>
              <a:t>장기보관이</a:t>
            </a:r>
            <a:r>
              <a:rPr lang="ko-KR" altLang="en-US" dirty="0"/>
              <a:t> 가능하다</a:t>
            </a:r>
            <a:r>
              <a:rPr lang="en-US" altLang="ko-KR" dirty="0"/>
              <a:t>.</a:t>
            </a:r>
            <a:endParaRPr lang="ko-KR" altLang="en-US" dirty="0"/>
          </a:p>
          <a:p>
            <a:pPr marL="0" indent="0" fontAlgn="base">
              <a:lnSpc>
                <a:spcPct val="120000"/>
              </a:lnSpc>
              <a:buNone/>
            </a:pPr>
            <a:r>
              <a:rPr lang="en-US" altLang="ko-KR" dirty="0"/>
              <a:t>- </a:t>
            </a:r>
            <a:r>
              <a:rPr lang="ko-KR" altLang="en-US" dirty="0" err="1"/>
              <a:t>즈브리</a:t>
            </a:r>
            <a:r>
              <a:rPr lang="en-US" altLang="ko-KR" dirty="0"/>
              <a:t>-</a:t>
            </a:r>
            <a:r>
              <a:rPr lang="ko-KR" altLang="en-US" dirty="0" err="1"/>
              <a:t>상베르뗑</a:t>
            </a:r>
            <a:r>
              <a:rPr lang="en-US" altLang="ko-KR" dirty="0"/>
              <a:t>(</a:t>
            </a:r>
            <a:r>
              <a:rPr lang="en-US" altLang="ko-KR" dirty="0" err="1"/>
              <a:t>Gevrey</a:t>
            </a:r>
            <a:r>
              <a:rPr lang="en-US" altLang="ko-KR" dirty="0"/>
              <a:t>-Chambertin)</a:t>
            </a:r>
            <a:r>
              <a:rPr lang="ko-KR" altLang="en-US" dirty="0"/>
              <a:t> </a:t>
            </a:r>
            <a:r>
              <a:rPr lang="en-US" altLang="ko-KR" dirty="0"/>
              <a:t>- "</a:t>
            </a:r>
            <a:r>
              <a:rPr lang="ko-KR" altLang="en-US" dirty="0"/>
              <a:t>와인의 왕</a:t>
            </a:r>
            <a:r>
              <a:rPr lang="en-US" altLang="ko-KR" dirty="0"/>
              <a:t>"</a:t>
            </a:r>
            <a:r>
              <a:rPr lang="ko-KR" altLang="en-US" dirty="0"/>
              <a:t>으로 알려져 있으며 강한 맛과 함께 특유의 감초 향내를 지니며 </a:t>
            </a:r>
            <a:r>
              <a:rPr lang="en-US" altLang="ko-KR" dirty="0"/>
              <a:t>20</a:t>
            </a:r>
            <a:r>
              <a:rPr lang="ko-KR" altLang="en-US" dirty="0"/>
              <a:t>년 이상 </a:t>
            </a:r>
            <a:r>
              <a:rPr lang="ko-KR" altLang="en-US" dirty="0" err="1"/>
              <a:t>장기보관이</a:t>
            </a:r>
            <a:r>
              <a:rPr lang="ko-KR" altLang="en-US" dirty="0"/>
              <a:t> 가능하다</a:t>
            </a:r>
            <a:r>
              <a:rPr lang="en-US" altLang="ko-KR" dirty="0"/>
              <a:t>. </a:t>
            </a:r>
            <a:endParaRPr lang="ko-KR" altLang="en-US" dirty="0"/>
          </a:p>
          <a:p>
            <a:pPr marL="0" indent="0" fontAlgn="base">
              <a:lnSpc>
                <a:spcPct val="120000"/>
              </a:lnSpc>
              <a:buNone/>
            </a:pPr>
            <a:r>
              <a:rPr lang="en-US" altLang="ko-KR" dirty="0"/>
              <a:t>- </a:t>
            </a:r>
            <a:r>
              <a:rPr lang="ko-KR" altLang="en-US" dirty="0"/>
              <a:t>모레</a:t>
            </a:r>
            <a:r>
              <a:rPr lang="en-US" altLang="ko-KR" dirty="0"/>
              <a:t>-</a:t>
            </a:r>
            <a:r>
              <a:rPr lang="ko-KR" altLang="en-US" dirty="0" err="1"/>
              <a:t>셍</a:t>
            </a:r>
            <a:r>
              <a:rPr lang="en-US" altLang="ko-KR" dirty="0"/>
              <a:t>-</a:t>
            </a:r>
            <a:r>
              <a:rPr lang="ko-KR" altLang="en-US" dirty="0"/>
              <a:t>드니</a:t>
            </a:r>
            <a:r>
              <a:rPr lang="en-US" altLang="ko-KR" dirty="0"/>
              <a:t>(Morey-St-Denis)</a:t>
            </a:r>
            <a:r>
              <a:rPr lang="ko-KR" altLang="en-US" dirty="0"/>
              <a:t> </a:t>
            </a:r>
            <a:r>
              <a:rPr lang="en-US" altLang="ko-KR" dirty="0"/>
              <a:t>- "</a:t>
            </a:r>
            <a:r>
              <a:rPr lang="ko-KR" altLang="en-US" dirty="0" err="1"/>
              <a:t>제브레이</a:t>
            </a:r>
            <a:r>
              <a:rPr lang="en-US" altLang="ko-KR" dirty="0"/>
              <a:t>-</a:t>
            </a:r>
            <a:r>
              <a:rPr lang="ko-KR" altLang="en-US" dirty="0" err="1"/>
              <a:t>샹베르뗑</a:t>
            </a:r>
            <a:r>
              <a:rPr lang="en-US" altLang="ko-KR" dirty="0"/>
              <a:t>"</a:t>
            </a:r>
            <a:r>
              <a:rPr lang="ko-KR" altLang="en-US" dirty="0"/>
              <a:t>보다는 맛이 약하나 풍부하고 섬세한 맛을 지녔으며 딸기와 제비꽃의 </a:t>
            </a:r>
            <a:r>
              <a:rPr lang="ko-KR" altLang="en-US" dirty="0" err="1"/>
              <a:t>복합향을</a:t>
            </a:r>
            <a:r>
              <a:rPr lang="ko-KR" altLang="en-US" dirty="0"/>
              <a:t> 자랑한다</a:t>
            </a:r>
            <a:r>
              <a:rPr lang="en-US" altLang="ko-KR" dirty="0"/>
              <a:t>.</a:t>
            </a:r>
            <a:endParaRPr lang="ko-KR" altLang="en-US" dirty="0"/>
          </a:p>
          <a:p>
            <a:pPr marL="0" indent="0" fontAlgn="base">
              <a:lnSpc>
                <a:spcPct val="120000"/>
              </a:lnSpc>
              <a:buNone/>
            </a:pPr>
            <a:r>
              <a:rPr lang="en-US" altLang="ko-KR" dirty="0"/>
              <a:t>- </a:t>
            </a:r>
            <a:r>
              <a:rPr lang="ko-KR" altLang="en-US" dirty="0" err="1"/>
              <a:t>샹볼</a:t>
            </a:r>
            <a:r>
              <a:rPr lang="en-US" altLang="ko-KR" dirty="0"/>
              <a:t>-</a:t>
            </a:r>
            <a:r>
              <a:rPr lang="ko-KR" altLang="en-US" dirty="0" err="1"/>
              <a:t>뮈지니</a:t>
            </a:r>
            <a:r>
              <a:rPr lang="en-US" altLang="ko-KR" dirty="0"/>
              <a:t>(</a:t>
            </a:r>
            <a:r>
              <a:rPr lang="en-US" altLang="ko-KR" dirty="0" err="1"/>
              <a:t>Chambolle-Musigny</a:t>
            </a:r>
            <a:r>
              <a:rPr lang="en-US" altLang="ko-KR" dirty="0"/>
              <a:t>) </a:t>
            </a:r>
            <a:r>
              <a:rPr lang="ko-KR" altLang="en-US" dirty="0"/>
              <a:t> </a:t>
            </a:r>
            <a:r>
              <a:rPr lang="en-US" altLang="ko-KR" dirty="0"/>
              <a:t>- "</a:t>
            </a:r>
            <a:r>
              <a:rPr lang="ko-KR" altLang="en-US" dirty="0" err="1"/>
              <a:t>꼬뜨</a:t>
            </a:r>
            <a:r>
              <a:rPr lang="ko-KR" altLang="en-US" dirty="0"/>
              <a:t> 드 뉘</a:t>
            </a:r>
            <a:r>
              <a:rPr lang="en-US" altLang="ko-KR" dirty="0"/>
              <a:t>" </a:t>
            </a:r>
            <a:r>
              <a:rPr lang="ko-KR" altLang="en-US" dirty="0"/>
              <a:t>와인 중에서 가장 섬세한 맛을 지녔다</a:t>
            </a:r>
            <a:r>
              <a:rPr lang="en-US" altLang="ko-KR" dirty="0"/>
              <a:t>. </a:t>
            </a:r>
            <a:endParaRPr lang="ko-KR" altLang="en-US" dirty="0"/>
          </a:p>
          <a:p>
            <a:pPr marL="0" indent="0" fontAlgn="base">
              <a:lnSpc>
                <a:spcPct val="120000"/>
              </a:lnSpc>
              <a:buNone/>
            </a:pPr>
            <a:r>
              <a:rPr lang="en-US" altLang="ko-KR" dirty="0"/>
              <a:t>- </a:t>
            </a:r>
            <a:r>
              <a:rPr lang="ko-KR" altLang="en-US" dirty="0"/>
              <a:t>부조</a:t>
            </a:r>
            <a:r>
              <a:rPr lang="en-US" altLang="ko-KR" dirty="0"/>
              <a:t>(</a:t>
            </a:r>
            <a:r>
              <a:rPr lang="en-US" altLang="ko-KR" dirty="0" err="1"/>
              <a:t>Vougeot</a:t>
            </a:r>
            <a:r>
              <a:rPr lang="en-US" altLang="ko-KR" dirty="0"/>
              <a:t>) </a:t>
            </a:r>
            <a:r>
              <a:rPr lang="ko-KR" altLang="en-US" dirty="0"/>
              <a:t> </a:t>
            </a:r>
            <a:r>
              <a:rPr lang="en-US" altLang="ko-KR" dirty="0"/>
              <a:t>- </a:t>
            </a:r>
            <a:r>
              <a:rPr lang="ko-KR" altLang="en-US" dirty="0" err="1"/>
              <a:t>따스뜨</a:t>
            </a:r>
            <a:r>
              <a:rPr lang="en-US" altLang="ko-KR" dirty="0"/>
              <a:t>-</a:t>
            </a:r>
            <a:r>
              <a:rPr lang="ko-KR" altLang="en-US" dirty="0" err="1"/>
              <a:t>벵</a:t>
            </a:r>
            <a:r>
              <a:rPr lang="en-US" altLang="ko-KR" dirty="0"/>
              <a:t>(Taste-Vin)</a:t>
            </a:r>
            <a:r>
              <a:rPr lang="ko-KR" altLang="en-US" dirty="0"/>
              <a:t>기사 수도회 본부가 위치한 끌로 드 부조</a:t>
            </a:r>
            <a:r>
              <a:rPr lang="en-US" altLang="ko-KR" dirty="0"/>
              <a:t>(Clos de </a:t>
            </a:r>
            <a:r>
              <a:rPr lang="en-US" altLang="ko-KR" dirty="0" err="1"/>
              <a:t>Vougeot</a:t>
            </a:r>
            <a:r>
              <a:rPr lang="en-US" altLang="ko-KR" dirty="0"/>
              <a:t>)</a:t>
            </a:r>
            <a:r>
              <a:rPr lang="ko-KR" altLang="en-US" dirty="0" err="1"/>
              <a:t>에서생산</a:t>
            </a:r>
            <a:endParaRPr lang="ko-KR" altLang="en-US" dirty="0"/>
          </a:p>
          <a:p>
            <a:pPr marL="0" indent="0" fontAlgn="base">
              <a:lnSpc>
                <a:spcPct val="120000"/>
              </a:lnSpc>
              <a:buNone/>
            </a:pPr>
            <a:r>
              <a:rPr lang="en-US" altLang="ko-KR" dirty="0"/>
              <a:t>- </a:t>
            </a:r>
            <a:r>
              <a:rPr lang="ko-KR" altLang="en-US" dirty="0"/>
              <a:t>본</a:t>
            </a:r>
            <a:r>
              <a:rPr lang="en-US" altLang="ko-KR" dirty="0"/>
              <a:t>-</a:t>
            </a:r>
            <a:r>
              <a:rPr lang="ko-KR" altLang="en-US" dirty="0"/>
              <a:t>로마네</a:t>
            </a:r>
            <a:r>
              <a:rPr lang="en-US" altLang="ko-KR" dirty="0"/>
              <a:t>(</a:t>
            </a:r>
            <a:r>
              <a:rPr lang="en-US" altLang="ko-KR" dirty="0" err="1"/>
              <a:t>Vosne-Romanee</a:t>
            </a:r>
            <a:r>
              <a:rPr lang="en-US" altLang="ko-KR" dirty="0"/>
              <a:t>) </a:t>
            </a:r>
            <a:r>
              <a:rPr lang="ko-KR" altLang="en-US" dirty="0"/>
              <a:t> </a:t>
            </a:r>
            <a:r>
              <a:rPr lang="en-US" altLang="ko-KR" dirty="0"/>
              <a:t>- </a:t>
            </a:r>
            <a:r>
              <a:rPr lang="ko-KR" altLang="en-US" dirty="0"/>
              <a:t>로마네</a:t>
            </a:r>
            <a:r>
              <a:rPr lang="en-US" altLang="ko-KR" dirty="0"/>
              <a:t>-</a:t>
            </a:r>
            <a:r>
              <a:rPr lang="ko-KR" altLang="en-US" dirty="0" err="1"/>
              <a:t>꽁띠</a:t>
            </a:r>
            <a:r>
              <a:rPr lang="en-US" altLang="ko-KR" dirty="0"/>
              <a:t>(</a:t>
            </a:r>
            <a:r>
              <a:rPr lang="en-US" altLang="ko-KR" dirty="0" err="1"/>
              <a:t>Romanee</a:t>
            </a:r>
            <a:r>
              <a:rPr lang="en-US" altLang="ko-KR" dirty="0"/>
              <a:t>-Conti), </a:t>
            </a:r>
            <a:r>
              <a:rPr lang="ko-KR" altLang="en-US" dirty="0" err="1"/>
              <a:t>따쉬</a:t>
            </a:r>
            <a:r>
              <a:rPr lang="en-US" altLang="ko-KR" dirty="0"/>
              <a:t>(</a:t>
            </a:r>
            <a:r>
              <a:rPr lang="en-US" altLang="ko-KR" dirty="0" err="1"/>
              <a:t>Tache</a:t>
            </a:r>
            <a:r>
              <a:rPr lang="en-US" altLang="ko-KR" dirty="0"/>
              <a:t>) </a:t>
            </a:r>
            <a:r>
              <a:rPr lang="ko-KR" altLang="en-US" dirty="0"/>
              <a:t>등지에서 생산되며 부드럽고</a:t>
            </a:r>
            <a:r>
              <a:rPr lang="en-US" altLang="ko-KR" dirty="0"/>
              <a:t>(</a:t>
            </a:r>
            <a:r>
              <a:rPr lang="ko-KR" altLang="en-US" dirty="0" err="1"/>
              <a:t>므왈뢰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en-US" altLang="ko-KR" dirty="0" err="1"/>
              <a:t>moelleux</a:t>
            </a:r>
            <a:r>
              <a:rPr lang="en-US" altLang="ko-KR" dirty="0"/>
              <a:t>), </a:t>
            </a:r>
            <a:r>
              <a:rPr lang="ko-KR" altLang="en-US" dirty="0"/>
              <a:t>달콤하며 그윽한 맛을 지녔다</a:t>
            </a:r>
            <a:r>
              <a:rPr lang="en-US" altLang="ko-KR" dirty="0"/>
              <a:t>. </a:t>
            </a:r>
            <a:r>
              <a:rPr lang="ko-KR" altLang="en-US" dirty="0"/>
              <a:t>특히 부드럽고 풍부한 향내는 비할 데 없다</a:t>
            </a:r>
            <a:r>
              <a:rPr lang="en-US" altLang="ko-KR" dirty="0"/>
              <a:t>. </a:t>
            </a:r>
            <a:endParaRPr lang="ko-KR" altLang="en-US" dirty="0"/>
          </a:p>
          <a:p>
            <a:pPr marL="0" indent="0" fontAlgn="base">
              <a:lnSpc>
                <a:spcPct val="120000"/>
              </a:lnSpc>
              <a:buNone/>
            </a:pPr>
            <a:r>
              <a:rPr lang="en-US" altLang="ko-KR" dirty="0"/>
              <a:t>- </a:t>
            </a:r>
            <a:r>
              <a:rPr lang="ko-KR" altLang="en-US" dirty="0"/>
              <a:t>뉘</a:t>
            </a:r>
            <a:r>
              <a:rPr lang="en-US" altLang="ko-KR" dirty="0"/>
              <a:t>-</a:t>
            </a:r>
            <a:r>
              <a:rPr lang="ko-KR" altLang="en-US" dirty="0" err="1"/>
              <a:t>셍</a:t>
            </a:r>
            <a:r>
              <a:rPr lang="en-US" altLang="ko-KR" dirty="0"/>
              <a:t>-</a:t>
            </a:r>
            <a:r>
              <a:rPr lang="ko-KR" altLang="en-US" dirty="0" err="1"/>
              <a:t>조르쥐</a:t>
            </a:r>
            <a:r>
              <a:rPr lang="en-US" altLang="ko-KR" dirty="0"/>
              <a:t>(Nuit-St-Georges) </a:t>
            </a:r>
            <a:r>
              <a:rPr lang="ko-KR" altLang="en-US" dirty="0"/>
              <a:t> </a:t>
            </a:r>
            <a:r>
              <a:rPr lang="en-US" altLang="ko-KR" dirty="0"/>
              <a:t>- </a:t>
            </a:r>
            <a:r>
              <a:rPr lang="ko-KR" altLang="en-US" dirty="0" err="1"/>
              <a:t>여러종의</a:t>
            </a:r>
            <a:r>
              <a:rPr lang="ko-KR" altLang="en-US" dirty="0"/>
              <a:t> 상급 와인이 있다</a:t>
            </a:r>
            <a:r>
              <a:rPr lang="en-US" altLang="ko-KR" dirty="0"/>
              <a:t>. </a:t>
            </a:r>
            <a:r>
              <a:rPr lang="ko-KR" altLang="en-US" dirty="0"/>
              <a:t>좀 더 북쪽에 위치한 특급 포도원의 것보다는 가벼운 맛</a:t>
            </a:r>
            <a:r>
              <a:rPr lang="en-US" altLang="ko-KR" dirty="0"/>
              <a:t>(Leger)</a:t>
            </a:r>
            <a:r>
              <a:rPr lang="ko-KR" altLang="en-US" dirty="0"/>
              <a:t>을 지녔으며 </a:t>
            </a:r>
            <a:r>
              <a:rPr lang="ko-KR" altLang="en-US" dirty="0" err="1"/>
              <a:t>그윽함을</a:t>
            </a:r>
            <a:r>
              <a:rPr lang="ko-KR" altLang="en-US" dirty="0"/>
              <a:t> 풍긴다</a:t>
            </a:r>
            <a:r>
              <a:rPr lang="en-US" altLang="ko-KR" dirty="0"/>
              <a:t>. </a:t>
            </a:r>
            <a:endParaRPr lang="ko-KR" altLang="en-US" dirty="0"/>
          </a:p>
          <a:p>
            <a:pPr>
              <a:lnSpc>
                <a:spcPct val="120000"/>
              </a:lnSpc>
            </a:pP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8036004" y="6488668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err="1">
                <a:solidFill>
                  <a:srgbClr val="0000FF"/>
                </a:solidFill>
              </a:rPr>
              <a:t>부르고뉴</a:t>
            </a:r>
            <a:endParaRPr lang="ko-KR" alt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75963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25912" y="236668"/>
            <a:ext cx="8729830" cy="6094207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en-US" altLang="ko-KR" sz="1200" dirty="0"/>
              <a:t>[</a:t>
            </a:r>
            <a:r>
              <a:rPr lang="ko-KR" altLang="en-US" sz="1200" dirty="0" err="1"/>
              <a:t>꼬뜨</a:t>
            </a:r>
            <a:r>
              <a:rPr lang="ko-KR" altLang="en-US" sz="1200" dirty="0"/>
              <a:t> 드 본</a:t>
            </a:r>
            <a:r>
              <a:rPr lang="en-US" altLang="ko-KR" sz="1200" dirty="0"/>
              <a:t>(Cotes de Beaune)]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sz="1200" dirty="0"/>
              <a:t>이 지방의 토질은 </a:t>
            </a:r>
            <a:r>
              <a:rPr lang="ko-KR" altLang="en-US" sz="1200" dirty="0" err="1"/>
              <a:t>꼬드</a:t>
            </a:r>
            <a:r>
              <a:rPr lang="ko-KR" altLang="en-US" sz="1200" dirty="0"/>
              <a:t> 드 뉘 지역과는 매우 다르며 </a:t>
            </a:r>
            <a:r>
              <a:rPr lang="ko-KR" altLang="en-US" sz="1200" dirty="0" err="1"/>
              <a:t>꼬드</a:t>
            </a:r>
            <a:r>
              <a:rPr lang="ko-KR" altLang="en-US" sz="1200" dirty="0"/>
              <a:t> 드 본의 토질은 매우 다양하여 자갈이 많고 철분이 함유된 소금 성분을 띤 점토</a:t>
            </a:r>
            <a:r>
              <a:rPr lang="en-US" altLang="ko-KR" sz="1200" dirty="0"/>
              <a:t>, </a:t>
            </a:r>
            <a:r>
              <a:rPr lang="ko-KR" altLang="en-US" sz="1200" dirty="0"/>
              <a:t>석회질 토양</a:t>
            </a:r>
            <a:r>
              <a:rPr lang="en-US" altLang="ko-KR" sz="1200" dirty="0"/>
              <a:t>, </a:t>
            </a:r>
            <a:r>
              <a:rPr lang="ko-KR" altLang="en-US" sz="1200" dirty="0" err="1"/>
              <a:t>이회암의</a:t>
            </a:r>
            <a:r>
              <a:rPr lang="ko-KR" altLang="en-US" sz="1200" dirty="0"/>
              <a:t> 석회암</a:t>
            </a:r>
            <a:r>
              <a:rPr lang="en-US" altLang="ko-KR" sz="1200" dirty="0"/>
              <a:t>, </a:t>
            </a:r>
            <a:r>
              <a:rPr lang="ko-KR" altLang="en-US" sz="1200" dirty="0"/>
              <a:t>맑은 </a:t>
            </a:r>
            <a:r>
              <a:rPr lang="ko-KR" altLang="en-US" sz="1200" dirty="0" err="1"/>
              <a:t>이회암등을</a:t>
            </a:r>
            <a:r>
              <a:rPr lang="ko-KR" altLang="en-US" sz="1200" dirty="0"/>
              <a:t> 포함한다</a:t>
            </a:r>
            <a:r>
              <a:rPr lang="en-US" altLang="ko-KR" sz="1200" dirty="0"/>
              <a:t>. </a:t>
            </a:r>
            <a:r>
              <a:rPr lang="ko-KR" altLang="en-US" sz="1200" dirty="0" err="1"/>
              <a:t>볼레</a:t>
            </a:r>
            <a:r>
              <a:rPr lang="en-US" altLang="ko-KR" sz="1200" dirty="0"/>
              <a:t>(Volnay), </a:t>
            </a:r>
            <a:r>
              <a:rPr lang="ko-KR" altLang="en-US" sz="1200" dirty="0" err="1"/>
              <a:t>뽀마르</a:t>
            </a:r>
            <a:r>
              <a:rPr lang="en-US" altLang="ko-KR" sz="1200" dirty="0"/>
              <a:t>(</a:t>
            </a:r>
            <a:r>
              <a:rPr lang="en-US" altLang="ko-KR" sz="1200" dirty="0" err="1"/>
              <a:t>Pommard</a:t>
            </a:r>
            <a:r>
              <a:rPr lang="en-US" altLang="ko-KR" sz="1200" dirty="0"/>
              <a:t>), </a:t>
            </a:r>
            <a:r>
              <a:rPr lang="ko-KR" altLang="en-US" sz="1200" dirty="0"/>
              <a:t>본</a:t>
            </a:r>
            <a:r>
              <a:rPr lang="en-US" altLang="ko-KR" sz="1200" dirty="0"/>
              <a:t>(Beaune), </a:t>
            </a:r>
            <a:r>
              <a:rPr lang="ko-KR" altLang="en-US" sz="1200" dirty="0" err="1"/>
              <a:t>알록스꼬똥</a:t>
            </a:r>
            <a:r>
              <a:rPr lang="en-US" altLang="ko-KR" sz="1200" dirty="0"/>
              <a:t>(</a:t>
            </a:r>
            <a:r>
              <a:rPr lang="en-US" altLang="ko-KR" sz="1200" dirty="0" err="1"/>
              <a:t>Aloxe</a:t>
            </a:r>
            <a:r>
              <a:rPr lang="en-US" altLang="ko-KR" sz="1200" dirty="0"/>
              <a:t> </a:t>
            </a:r>
            <a:r>
              <a:rPr lang="en-US" altLang="ko-KR" sz="1200" dirty="0" err="1"/>
              <a:t>Corton</a:t>
            </a:r>
            <a:r>
              <a:rPr lang="en-US" altLang="ko-KR" sz="1200" dirty="0"/>
              <a:t>)</a:t>
            </a:r>
            <a:r>
              <a:rPr lang="ko-KR" altLang="en-US" sz="1200" dirty="0"/>
              <a:t>등 우수한 </a:t>
            </a:r>
            <a:r>
              <a:rPr lang="ko-KR" altLang="en-US" sz="1200" dirty="0" err="1"/>
              <a:t>레드와인을</a:t>
            </a:r>
            <a:r>
              <a:rPr lang="ko-KR" altLang="en-US" sz="1200" dirty="0"/>
              <a:t> 생산할 뿐만 아니라 </a:t>
            </a:r>
            <a:r>
              <a:rPr lang="ko-KR" altLang="en-US" sz="1200" dirty="0" err="1"/>
              <a:t>몽라쉐</a:t>
            </a:r>
            <a:r>
              <a:rPr lang="en-US" altLang="ko-KR" sz="1200" dirty="0"/>
              <a:t>(Montrachet), </a:t>
            </a:r>
            <a:r>
              <a:rPr lang="ko-KR" altLang="en-US" sz="1200" dirty="0" err="1"/>
              <a:t>뫼르소</a:t>
            </a:r>
            <a:r>
              <a:rPr lang="en-US" altLang="ko-KR" sz="1200" dirty="0"/>
              <a:t>(Meursault), </a:t>
            </a:r>
            <a:r>
              <a:rPr lang="ko-KR" altLang="en-US" sz="1200" dirty="0" err="1"/>
              <a:t>꼬똥</a:t>
            </a:r>
            <a:r>
              <a:rPr lang="ko-KR" altLang="en-US" sz="1200" dirty="0"/>
              <a:t> 지방에 포도원을 소유했던 샤를마뉴 대제를 기념하여 명명된 </a:t>
            </a:r>
            <a:r>
              <a:rPr lang="ko-KR" altLang="en-US" sz="1200" dirty="0" err="1"/>
              <a:t>꼬똥</a:t>
            </a:r>
            <a:r>
              <a:rPr lang="ko-KR" altLang="en-US" sz="1200" dirty="0"/>
              <a:t> 샤를마뉴</a:t>
            </a:r>
            <a:r>
              <a:rPr lang="en-US" altLang="ko-KR" sz="1200" dirty="0"/>
              <a:t>(</a:t>
            </a:r>
            <a:r>
              <a:rPr lang="en-US" altLang="ko-KR" sz="1200" dirty="0" err="1"/>
              <a:t>Corton</a:t>
            </a:r>
            <a:r>
              <a:rPr lang="en-US" altLang="ko-KR" sz="1200" dirty="0"/>
              <a:t> Charlemagne)</a:t>
            </a:r>
            <a:r>
              <a:rPr lang="ko-KR" altLang="en-US" sz="1200" dirty="0"/>
              <a:t>등의 탁월한 화이트와인을 생산</a:t>
            </a:r>
            <a:r>
              <a:rPr lang="en-US" altLang="ko-KR" sz="1200" dirty="0"/>
              <a:t>, </a:t>
            </a:r>
            <a:r>
              <a:rPr lang="ko-KR" altLang="en-US" sz="1200" dirty="0" err="1"/>
              <a:t>와이트와인은</a:t>
            </a:r>
            <a:r>
              <a:rPr lang="ko-KR" altLang="en-US" sz="1200" dirty="0"/>
              <a:t> 섬세한 </a:t>
            </a:r>
            <a:r>
              <a:rPr lang="ko-KR" altLang="en-US" sz="1200" dirty="0" err="1"/>
              <a:t>과일향을</a:t>
            </a:r>
            <a:r>
              <a:rPr lang="ko-KR" altLang="en-US" sz="1200" dirty="0"/>
              <a:t> 지닌 원만하고 가벼운 </a:t>
            </a:r>
            <a:r>
              <a:rPr lang="ko-KR" altLang="en-US" sz="1200" dirty="0" err="1"/>
              <a:t>무감미와인이며</a:t>
            </a:r>
            <a:r>
              <a:rPr lang="ko-KR" altLang="en-US" sz="1200" dirty="0"/>
              <a:t> 완벽하게 균형이 잡힌 와인이며 충분히 숙성된다</a:t>
            </a:r>
            <a:r>
              <a:rPr lang="en-US" altLang="ko-KR" sz="1200" dirty="0"/>
              <a:t>. </a:t>
            </a:r>
            <a:r>
              <a:rPr lang="ko-KR" altLang="en-US" sz="1200" dirty="0" err="1"/>
              <a:t>레드와인도</a:t>
            </a:r>
            <a:r>
              <a:rPr lang="ko-KR" altLang="en-US" sz="1200" dirty="0"/>
              <a:t> 완벽하게 균형을 유지하여 </a:t>
            </a:r>
            <a:r>
              <a:rPr lang="ko-KR" altLang="en-US" sz="1200" dirty="0" err="1"/>
              <a:t>섬세하여</a:t>
            </a:r>
            <a:r>
              <a:rPr lang="ko-KR" altLang="en-US" sz="1200" dirty="0"/>
              <a:t> </a:t>
            </a:r>
            <a:r>
              <a:rPr lang="en-US" altLang="ko-KR" sz="1200" dirty="0"/>
              <a:t>Body</a:t>
            </a:r>
            <a:r>
              <a:rPr lang="ko-KR" altLang="en-US" sz="1200" dirty="0"/>
              <a:t>가 확고한 우수한 </a:t>
            </a:r>
            <a:r>
              <a:rPr lang="ko-KR" altLang="en-US" sz="1200" dirty="0" err="1"/>
              <a:t>장기보관용</a:t>
            </a:r>
            <a:r>
              <a:rPr lang="ko-KR" altLang="en-US" sz="1200" dirty="0"/>
              <a:t> 와인</a:t>
            </a:r>
            <a:r>
              <a:rPr lang="en-US" altLang="ko-KR" sz="1200" dirty="0"/>
              <a:t>.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sz="1200" dirty="0"/>
              <a:t>- </a:t>
            </a:r>
            <a:r>
              <a:rPr lang="ko-KR" altLang="en-US" sz="1200" dirty="0" err="1"/>
              <a:t>꼬똥</a:t>
            </a:r>
            <a:r>
              <a:rPr lang="en-US" altLang="ko-KR" sz="1200" dirty="0"/>
              <a:t>(</a:t>
            </a:r>
            <a:r>
              <a:rPr lang="en-US" altLang="ko-KR" sz="1200" dirty="0" err="1"/>
              <a:t>Corton</a:t>
            </a:r>
            <a:r>
              <a:rPr lang="en-US" altLang="ko-KR" sz="1200" dirty="0"/>
              <a:t>) - </a:t>
            </a:r>
            <a:r>
              <a:rPr lang="ko-KR" altLang="en-US" sz="1200" dirty="0"/>
              <a:t>이 지역에서 생산되는 유일한 상급 레드와인이다</a:t>
            </a:r>
            <a:r>
              <a:rPr lang="en-US" altLang="ko-KR" sz="1200" dirty="0"/>
              <a:t>.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sz="1200" dirty="0"/>
              <a:t>- </a:t>
            </a:r>
            <a:r>
              <a:rPr lang="ko-KR" altLang="en-US" sz="1200" dirty="0" err="1"/>
              <a:t>꼬똥</a:t>
            </a:r>
            <a:r>
              <a:rPr lang="en-US" altLang="ko-KR" sz="1200" dirty="0"/>
              <a:t>-</a:t>
            </a:r>
            <a:r>
              <a:rPr lang="ko-KR" altLang="en-US" sz="1200" dirty="0"/>
              <a:t>샤를마뉴</a:t>
            </a:r>
            <a:r>
              <a:rPr lang="en-US" altLang="ko-KR" sz="1200" dirty="0"/>
              <a:t>(</a:t>
            </a:r>
            <a:r>
              <a:rPr lang="en-US" altLang="ko-KR" sz="1200" dirty="0" err="1"/>
              <a:t>Corton</a:t>
            </a:r>
            <a:r>
              <a:rPr lang="en-US" altLang="ko-KR" sz="1200" dirty="0"/>
              <a:t>-Charlemagne) - </a:t>
            </a:r>
            <a:r>
              <a:rPr lang="ko-KR" altLang="en-US" sz="1200" dirty="0"/>
              <a:t>순수한 맛에 </a:t>
            </a:r>
            <a:r>
              <a:rPr lang="ko-KR" altLang="en-US" sz="1200" dirty="0" err="1"/>
              <a:t>계피향이</a:t>
            </a:r>
            <a:r>
              <a:rPr lang="ko-KR" altLang="en-US" sz="1200" dirty="0"/>
              <a:t> 나며 저장 기간이 긴 상급 화이트와인이다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sz="1200" dirty="0"/>
              <a:t>- </a:t>
            </a:r>
            <a:r>
              <a:rPr lang="ko-KR" altLang="en-US" sz="1200" dirty="0"/>
              <a:t>본</a:t>
            </a:r>
            <a:r>
              <a:rPr lang="en-US" altLang="ko-KR" sz="1200" dirty="0"/>
              <a:t>, </a:t>
            </a:r>
            <a:r>
              <a:rPr lang="ko-KR" altLang="en-US" sz="1200" dirty="0" err="1"/>
              <a:t>샤비니</a:t>
            </a:r>
            <a:r>
              <a:rPr lang="en-US" altLang="ko-KR" sz="1200" dirty="0"/>
              <a:t>-</a:t>
            </a:r>
            <a:r>
              <a:rPr lang="ko-KR" altLang="en-US" sz="1200" dirty="0"/>
              <a:t>레</a:t>
            </a:r>
            <a:r>
              <a:rPr lang="en-US" altLang="ko-KR" sz="1200" dirty="0"/>
              <a:t>-</a:t>
            </a:r>
            <a:r>
              <a:rPr lang="ko-KR" altLang="en-US" sz="1200" dirty="0"/>
              <a:t>본</a:t>
            </a:r>
            <a:r>
              <a:rPr lang="en-US" altLang="ko-KR" sz="1200" dirty="0"/>
              <a:t>(Beaune, </a:t>
            </a:r>
            <a:r>
              <a:rPr lang="en-US" altLang="ko-KR" sz="1200" dirty="0" err="1"/>
              <a:t>Savigny</a:t>
            </a:r>
            <a:r>
              <a:rPr lang="en-US" altLang="ko-KR" sz="1200" dirty="0"/>
              <a:t>-les-Beaune)  - </a:t>
            </a:r>
            <a:r>
              <a:rPr lang="ko-KR" altLang="en-US" sz="1200" dirty="0"/>
              <a:t>매혹적이며 미묘한</a:t>
            </a:r>
            <a:r>
              <a:rPr lang="en-US" altLang="ko-KR" sz="1200" dirty="0"/>
              <a:t>, </a:t>
            </a:r>
            <a:r>
              <a:rPr lang="ko-KR" altLang="en-US" sz="1200" dirty="0"/>
              <a:t>그리고 </a:t>
            </a:r>
            <a:r>
              <a:rPr lang="ko-KR" altLang="en-US" sz="1200" dirty="0" err="1"/>
              <a:t>과일향이</a:t>
            </a:r>
            <a:r>
              <a:rPr lang="ko-KR" altLang="en-US" sz="1200" dirty="0"/>
              <a:t> 나는 </a:t>
            </a:r>
            <a:r>
              <a:rPr lang="ko-KR" altLang="en-US" sz="1200" dirty="0" err="1"/>
              <a:t>레드와인을</a:t>
            </a:r>
            <a:r>
              <a:rPr lang="ko-KR" altLang="en-US" sz="1200" dirty="0"/>
              <a:t> 주로 생산한다</a:t>
            </a:r>
            <a:r>
              <a:rPr lang="en-US" altLang="ko-KR" sz="1200" dirty="0"/>
              <a:t>.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sz="1200" dirty="0"/>
              <a:t>- </a:t>
            </a:r>
            <a:r>
              <a:rPr lang="ko-KR" altLang="en-US" sz="1200" dirty="0" err="1"/>
              <a:t>뽀마르</a:t>
            </a:r>
            <a:r>
              <a:rPr lang="en-US" altLang="ko-KR" sz="1200" dirty="0"/>
              <a:t>(</a:t>
            </a:r>
            <a:r>
              <a:rPr lang="en-US" altLang="ko-KR" sz="1200" dirty="0" err="1"/>
              <a:t>Pommard</a:t>
            </a:r>
            <a:r>
              <a:rPr lang="en-US" altLang="ko-KR" sz="1200" dirty="0"/>
              <a:t>)  - </a:t>
            </a:r>
            <a:r>
              <a:rPr lang="ko-KR" altLang="en-US" sz="1200" dirty="0"/>
              <a:t>맛이 강하며 </a:t>
            </a:r>
            <a:r>
              <a:rPr lang="ko-KR" altLang="en-US" sz="1200" dirty="0" err="1"/>
              <a:t>탄닌</a:t>
            </a:r>
            <a:r>
              <a:rPr lang="ko-KR" altLang="en-US" sz="1200" dirty="0"/>
              <a:t> 성분이 많고 색이 짙은</a:t>
            </a:r>
            <a:r>
              <a:rPr lang="en-US" altLang="ko-KR" sz="1200" dirty="0"/>
              <a:t>(</a:t>
            </a:r>
            <a:r>
              <a:rPr lang="ko-KR" altLang="en-US" sz="1200" dirty="0" err="1"/>
              <a:t>꼴로레</a:t>
            </a:r>
            <a:r>
              <a:rPr lang="ko-KR" altLang="en-US" sz="1200" dirty="0"/>
              <a:t> </a:t>
            </a:r>
            <a:r>
              <a:rPr lang="en-US" altLang="ko-KR" sz="1200" dirty="0"/>
              <a:t>: </a:t>
            </a:r>
            <a:r>
              <a:rPr lang="en-US" altLang="ko-KR" sz="1200" dirty="0" err="1"/>
              <a:t>colore</a:t>
            </a:r>
            <a:r>
              <a:rPr lang="en-US" altLang="ko-KR" sz="1200" dirty="0"/>
              <a:t>) </a:t>
            </a:r>
            <a:r>
              <a:rPr lang="ko-KR" altLang="en-US" sz="1200" dirty="0" err="1"/>
              <a:t>레드와인을</a:t>
            </a:r>
            <a:r>
              <a:rPr lang="ko-KR" altLang="en-US" sz="1200" dirty="0"/>
              <a:t> 주로 생산한다</a:t>
            </a:r>
            <a:r>
              <a:rPr lang="en-US" altLang="ko-KR" sz="1200" dirty="0"/>
              <a:t>.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sz="1200" dirty="0"/>
              <a:t>- </a:t>
            </a:r>
            <a:r>
              <a:rPr lang="ko-KR" altLang="en-US" sz="1200" dirty="0" err="1"/>
              <a:t>뫼르소</a:t>
            </a:r>
            <a:r>
              <a:rPr lang="en-US" altLang="ko-KR" sz="1200" dirty="0"/>
              <a:t>(Meursault)  - </a:t>
            </a:r>
            <a:r>
              <a:rPr lang="ko-KR" altLang="en-US" sz="1200" dirty="0" err="1"/>
              <a:t>주정도가</a:t>
            </a:r>
            <a:r>
              <a:rPr lang="ko-KR" altLang="en-US" sz="1200" dirty="0"/>
              <a:t> 높으며</a:t>
            </a:r>
            <a:r>
              <a:rPr lang="en-US" altLang="ko-KR" sz="1200" dirty="0"/>
              <a:t>(</a:t>
            </a:r>
            <a:r>
              <a:rPr lang="ko-KR" altLang="en-US" sz="1200" dirty="0" err="1"/>
              <a:t>제네뢰</a:t>
            </a:r>
            <a:r>
              <a:rPr lang="ko-KR" altLang="en-US" sz="1200" dirty="0"/>
              <a:t> </a:t>
            </a:r>
            <a:r>
              <a:rPr lang="en-US" altLang="ko-KR" sz="1200" dirty="0"/>
              <a:t>: </a:t>
            </a:r>
            <a:r>
              <a:rPr lang="en-US" altLang="ko-KR" sz="1200" dirty="0" err="1"/>
              <a:t>genereux</a:t>
            </a:r>
            <a:r>
              <a:rPr lang="en-US" altLang="ko-KR" sz="1200" dirty="0"/>
              <a:t>), </a:t>
            </a:r>
            <a:r>
              <a:rPr lang="ko-KR" altLang="en-US" sz="1200" dirty="0"/>
              <a:t>잘 익은 포도와 개암 열매 향이 나는 화이트와인은 시간이 흐를수록 맛이 배가된다</a:t>
            </a:r>
            <a:r>
              <a:rPr lang="en-US" altLang="ko-KR" sz="1200" dirty="0"/>
              <a:t>.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sz="1200" dirty="0"/>
              <a:t>- </a:t>
            </a:r>
            <a:r>
              <a:rPr lang="ko-KR" altLang="en-US" sz="1200" dirty="0" err="1"/>
              <a:t>뽈리니</a:t>
            </a:r>
            <a:r>
              <a:rPr lang="en-US" altLang="ko-KR" sz="1200" dirty="0"/>
              <a:t>-</a:t>
            </a:r>
            <a:r>
              <a:rPr lang="ko-KR" altLang="en-US" sz="1200" dirty="0" err="1"/>
              <a:t>몽라쉐</a:t>
            </a:r>
            <a:r>
              <a:rPr lang="en-US" altLang="ko-KR" sz="1200" dirty="0"/>
              <a:t>, </a:t>
            </a:r>
            <a:r>
              <a:rPr lang="ko-KR" altLang="en-US" sz="1200" dirty="0" err="1"/>
              <a:t>샤샤느</a:t>
            </a:r>
            <a:r>
              <a:rPr lang="en-US" altLang="ko-KR" sz="1200" dirty="0"/>
              <a:t>-</a:t>
            </a:r>
            <a:r>
              <a:rPr lang="ko-KR" altLang="en-US" sz="1200" dirty="0" err="1"/>
              <a:t>몽라쉐</a:t>
            </a:r>
            <a:r>
              <a:rPr lang="en-US" altLang="ko-KR" sz="1200" dirty="0"/>
              <a:t>(</a:t>
            </a:r>
            <a:r>
              <a:rPr lang="en-US" altLang="ko-KR" sz="1200" dirty="0" err="1"/>
              <a:t>Pulligny</a:t>
            </a:r>
            <a:r>
              <a:rPr lang="en-US" altLang="ko-KR" sz="1200" dirty="0"/>
              <a:t>-Montrachet, </a:t>
            </a:r>
            <a:r>
              <a:rPr lang="en-US" altLang="ko-KR" sz="1200" dirty="0" err="1"/>
              <a:t>Chassagne</a:t>
            </a:r>
            <a:r>
              <a:rPr lang="en-US" altLang="ko-KR" sz="1200" dirty="0"/>
              <a:t>-Montrachet)  - </a:t>
            </a:r>
            <a:r>
              <a:rPr lang="ko-KR" altLang="en-US" sz="1200" dirty="0"/>
              <a:t>화이트와인을 제조하는 몇몇 상급 포도원에서 생산된다</a:t>
            </a:r>
            <a:r>
              <a:rPr lang="en-US" altLang="ko-KR" sz="1200" dirty="0"/>
              <a:t>. </a:t>
            </a:r>
            <a:r>
              <a:rPr lang="ko-KR" altLang="en-US" sz="1200" dirty="0"/>
              <a:t>그 중 특히 </a:t>
            </a:r>
            <a:r>
              <a:rPr lang="ko-KR" altLang="en-US" sz="1200" dirty="0" err="1"/>
              <a:t>몽라쉐는</a:t>
            </a:r>
            <a:r>
              <a:rPr lang="ko-KR" altLang="en-US" sz="1200" dirty="0"/>
              <a:t> </a:t>
            </a:r>
            <a:r>
              <a:rPr lang="en-US" altLang="ko-KR" sz="1200" dirty="0"/>
              <a:t>"</a:t>
            </a:r>
            <a:r>
              <a:rPr lang="ko-KR" altLang="en-US" sz="1200" dirty="0" err="1"/>
              <a:t>개암열매와</a:t>
            </a:r>
            <a:r>
              <a:rPr lang="ko-KR" altLang="en-US" sz="1200" dirty="0"/>
              <a:t> 꿀</a:t>
            </a:r>
            <a:r>
              <a:rPr lang="en-US" altLang="ko-KR" sz="1200" dirty="0"/>
              <a:t>, </a:t>
            </a:r>
            <a:r>
              <a:rPr lang="ko-KR" altLang="en-US" sz="1200" dirty="0" err="1"/>
              <a:t>편도향이</a:t>
            </a:r>
            <a:r>
              <a:rPr lang="ko-KR" altLang="en-US" sz="1200" dirty="0"/>
              <a:t> 풍기는 세계에서 가장 뛰어난 드라이 화이트와인</a:t>
            </a:r>
            <a:r>
              <a:rPr lang="en-US" altLang="ko-KR" sz="1200" dirty="0"/>
              <a:t>"</a:t>
            </a:r>
            <a:r>
              <a:rPr lang="ko-KR" altLang="en-US" sz="1200" dirty="0"/>
              <a:t>로 알려져 있다</a:t>
            </a:r>
            <a:r>
              <a:rPr lang="en-US" altLang="ko-KR" sz="1200" dirty="0"/>
              <a:t>. </a:t>
            </a:r>
          </a:p>
          <a:p>
            <a:pPr>
              <a:lnSpc>
                <a:spcPct val="120000"/>
              </a:lnSpc>
            </a:pPr>
            <a:r>
              <a:rPr lang="en-US" altLang="ko-KR" sz="1200" dirty="0"/>
              <a:t>[</a:t>
            </a:r>
            <a:r>
              <a:rPr lang="ko-KR" altLang="en-US" sz="1200" dirty="0" err="1"/>
              <a:t>꼬뜨</a:t>
            </a:r>
            <a:r>
              <a:rPr lang="ko-KR" altLang="en-US" sz="1200" dirty="0"/>
              <a:t> </a:t>
            </a:r>
            <a:r>
              <a:rPr lang="ko-KR" altLang="en-US" sz="1200" dirty="0" err="1"/>
              <a:t>샬로네즈</a:t>
            </a:r>
            <a:r>
              <a:rPr lang="en-US" altLang="ko-KR" sz="1200" dirty="0"/>
              <a:t>(Cotes de </a:t>
            </a:r>
            <a:r>
              <a:rPr lang="en-US" altLang="ko-KR" sz="1200" dirty="0" err="1"/>
              <a:t>Chalonnaise</a:t>
            </a:r>
            <a:r>
              <a:rPr lang="en-US" altLang="ko-KR" sz="1200" dirty="0"/>
              <a:t>)]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sz="1200" dirty="0"/>
              <a:t>이곳의 풍경은 포도원에 다양한 위치를 안겨준다</a:t>
            </a:r>
            <a:r>
              <a:rPr lang="en-US" altLang="ko-KR" sz="1200" dirty="0"/>
              <a:t>. </a:t>
            </a:r>
            <a:r>
              <a:rPr lang="ko-KR" altLang="en-US" sz="1200" dirty="0" err="1"/>
              <a:t>몽따니</a:t>
            </a:r>
            <a:r>
              <a:rPr lang="en-US" altLang="ko-KR" sz="1200" dirty="0"/>
              <a:t>(</a:t>
            </a:r>
            <a:r>
              <a:rPr lang="en-US" altLang="ko-KR" sz="1200" dirty="0" err="1"/>
              <a:t>Montagny</a:t>
            </a:r>
            <a:r>
              <a:rPr lang="en-US" altLang="ko-KR" sz="1200" dirty="0"/>
              <a:t>), </a:t>
            </a:r>
            <a:r>
              <a:rPr lang="ko-KR" altLang="en-US" sz="1200" dirty="0" err="1"/>
              <a:t>뤼이</a:t>
            </a:r>
            <a:r>
              <a:rPr lang="en-US" altLang="ko-KR" sz="1200" dirty="0"/>
              <a:t>(</a:t>
            </a:r>
            <a:r>
              <a:rPr lang="en-US" altLang="ko-KR" sz="1200" dirty="0" err="1"/>
              <a:t>Rully</a:t>
            </a:r>
            <a:r>
              <a:rPr lang="en-US" altLang="ko-KR" sz="1200" dirty="0"/>
              <a:t>) </a:t>
            </a:r>
            <a:r>
              <a:rPr lang="ko-KR" altLang="en-US" sz="1200" dirty="0"/>
              <a:t>등의 명칭은 </a:t>
            </a:r>
            <a:r>
              <a:rPr lang="ko-KR" altLang="en-US" sz="1200" dirty="0" err="1"/>
              <a:t>샤르도네</a:t>
            </a:r>
            <a:r>
              <a:rPr lang="ko-KR" altLang="en-US" sz="1200" dirty="0"/>
              <a:t> 품종으로 만든 훌륭한 화이트와인을 생산한다</a:t>
            </a:r>
            <a:r>
              <a:rPr lang="en-US" altLang="ko-KR" sz="1200" dirty="0"/>
              <a:t>. </a:t>
            </a:r>
            <a:r>
              <a:rPr lang="ko-KR" altLang="en-US" sz="1200" dirty="0" err="1"/>
              <a:t>피노</a:t>
            </a:r>
            <a:r>
              <a:rPr lang="ko-KR" altLang="en-US" sz="1200" dirty="0"/>
              <a:t> </a:t>
            </a:r>
            <a:r>
              <a:rPr lang="ko-KR" altLang="en-US" sz="1200" dirty="0" err="1"/>
              <a:t>느와는</a:t>
            </a:r>
            <a:r>
              <a:rPr lang="ko-KR" altLang="en-US" sz="1200" dirty="0"/>
              <a:t> 갈색 석회석 지대의 토양인 </a:t>
            </a:r>
            <a:r>
              <a:rPr lang="ko-KR" altLang="en-US" sz="1200" dirty="0" err="1"/>
              <a:t>메르뀌레</a:t>
            </a:r>
            <a:r>
              <a:rPr lang="en-US" altLang="ko-KR" sz="1200" dirty="0"/>
              <a:t>(</a:t>
            </a:r>
            <a:r>
              <a:rPr lang="en-US" altLang="ko-KR" sz="1200" dirty="0" err="1"/>
              <a:t>Mercurey</a:t>
            </a:r>
            <a:r>
              <a:rPr lang="en-US" altLang="ko-KR" sz="1200" dirty="0"/>
              <a:t>), </a:t>
            </a:r>
            <a:r>
              <a:rPr lang="ko-KR" altLang="en-US" sz="1200" dirty="0" err="1"/>
              <a:t>지브리</a:t>
            </a:r>
            <a:r>
              <a:rPr lang="en-US" altLang="ko-KR" sz="1200" dirty="0"/>
              <a:t>(</a:t>
            </a:r>
            <a:r>
              <a:rPr lang="en-US" altLang="ko-KR" sz="1200" dirty="0" err="1"/>
              <a:t>Givry</a:t>
            </a:r>
            <a:r>
              <a:rPr lang="en-US" altLang="ko-KR" sz="1200" dirty="0"/>
              <a:t>), </a:t>
            </a:r>
            <a:r>
              <a:rPr lang="ko-KR" altLang="en-US" sz="1200" dirty="0" err="1"/>
              <a:t>뤼이</a:t>
            </a:r>
            <a:r>
              <a:rPr lang="ko-KR" altLang="en-US" sz="1200" dirty="0"/>
              <a:t> 일부 지역에서 재배된다</a:t>
            </a:r>
            <a:r>
              <a:rPr lang="en-US" altLang="ko-KR" sz="1200" dirty="0"/>
              <a:t>. </a:t>
            </a:r>
            <a:r>
              <a:rPr lang="ko-KR" altLang="en-US" sz="1200" dirty="0" err="1"/>
              <a:t>그외</a:t>
            </a:r>
            <a:r>
              <a:rPr lang="ko-KR" altLang="en-US" sz="1200" dirty="0"/>
              <a:t> </a:t>
            </a:r>
            <a:r>
              <a:rPr lang="ko-KR" altLang="en-US" sz="1200" dirty="0" err="1"/>
              <a:t>비노</a:t>
            </a:r>
            <a:r>
              <a:rPr lang="ko-KR" altLang="en-US" sz="1200" dirty="0"/>
              <a:t> </a:t>
            </a:r>
            <a:r>
              <a:rPr lang="ko-KR" altLang="en-US" sz="1200" dirty="0" err="1"/>
              <a:t>블랑</a:t>
            </a:r>
            <a:r>
              <a:rPr lang="en-US" altLang="ko-KR" sz="1200" dirty="0"/>
              <a:t>, </a:t>
            </a:r>
            <a:r>
              <a:rPr lang="ko-KR" altLang="en-US" sz="1200" dirty="0" err="1"/>
              <a:t>피노</a:t>
            </a:r>
            <a:r>
              <a:rPr lang="ko-KR" altLang="en-US" sz="1200" dirty="0"/>
              <a:t> 그리</a:t>
            </a:r>
            <a:r>
              <a:rPr lang="en-US" altLang="ko-KR" sz="1200" dirty="0"/>
              <a:t>, </a:t>
            </a:r>
            <a:r>
              <a:rPr lang="ko-KR" altLang="en-US" sz="1200" dirty="0" err="1"/>
              <a:t>알리고떼</a:t>
            </a:r>
            <a:r>
              <a:rPr lang="en-US" altLang="ko-KR" sz="1200" dirty="0"/>
              <a:t>, </a:t>
            </a:r>
            <a:r>
              <a:rPr lang="ko-KR" altLang="en-US" sz="1200" dirty="0" err="1"/>
              <a:t>가메등의</a:t>
            </a:r>
            <a:r>
              <a:rPr lang="ko-KR" altLang="en-US" sz="1200" dirty="0"/>
              <a:t> 여러 품종을 안배하여 다양하게 재배할 수도 있다</a:t>
            </a:r>
            <a:r>
              <a:rPr lang="en-US" altLang="ko-KR" sz="1200" dirty="0"/>
              <a:t>. </a:t>
            </a:r>
            <a:r>
              <a:rPr lang="ko-KR" altLang="en-US" sz="1200" dirty="0" err="1"/>
              <a:t>꼬뜨</a:t>
            </a:r>
            <a:r>
              <a:rPr lang="ko-KR" altLang="en-US" sz="1200" dirty="0"/>
              <a:t> </a:t>
            </a:r>
            <a:r>
              <a:rPr lang="ko-KR" altLang="en-US" sz="1200" dirty="0" err="1"/>
              <a:t>샬로네즈의</a:t>
            </a:r>
            <a:r>
              <a:rPr lang="ko-KR" altLang="en-US" sz="1200" dirty="0"/>
              <a:t> 북쪽에서 생산되는 </a:t>
            </a:r>
            <a:r>
              <a:rPr lang="ko-KR" altLang="en-US" sz="1200" dirty="0" err="1"/>
              <a:t>부르고뉴</a:t>
            </a:r>
            <a:r>
              <a:rPr lang="ko-KR" altLang="en-US" sz="1200" dirty="0"/>
              <a:t> </a:t>
            </a:r>
            <a:r>
              <a:rPr lang="ko-KR" altLang="en-US" sz="1200" dirty="0" err="1"/>
              <a:t>알리고떼</a:t>
            </a:r>
            <a:r>
              <a:rPr lang="ko-KR" altLang="en-US" sz="1200" dirty="0"/>
              <a:t> </a:t>
            </a:r>
            <a:r>
              <a:rPr lang="ko-KR" altLang="en-US" sz="1200" dirty="0" err="1"/>
              <a:t>부즈롱</a:t>
            </a:r>
            <a:r>
              <a:rPr lang="en-US" altLang="ko-KR" sz="1200" dirty="0"/>
              <a:t>(Bourgogne </a:t>
            </a:r>
            <a:r>
              <a:rPr lang="en-US" altLang="ko-KR" sz="1200" dirty="0" err="1"/>
              <a:t>Aligote</a:t>
            </a:r>
            <a:r>
              <a:rPr lang="en-US" altLang="ko-KR" sz="1200" dirty="0"/>
              <a:t> </a:t>
            </a:r>
            <a:r>
              <a:rPr lang="en-US" altLang="ko-KR" sz="1200" dirty="0" err="1"/>
              <a:t>Bouzeron</a:t>
            </a:r>
            <a:r>
              <a:rPr lang="en-US" altLang="ko-KR" sz="1200" dirty="0"/>
              <a:t>)</a:t>
            </a:r>
            <a:r>
              <a:rPr lang="ko-KR" altLang="en-US" sz="1200" dirty="0"/>
              <a:t>은 매우 마시기 좋은 </a:t>
            </a:r>
            <a:r>
              <a:rPr lang="ko-KR" altLang="en-US" sz="1200" dirty="0" err="1"/>
              <a:t>무감미</a:t>
            </a:r>
            <a:r>
              <a:rPr lang="ko-KR" altLang="en-US" sz="1200" dirty="0"/>
              <a:t> 화이트와인이다</a:t>
            </a:r>
            <a:r>
              <a:rPr lang="en-US" altLang="ko-KR" sz="1200" dirty="0"/>
              <a:t>. </a:t>
            </a:r>
            <a:r>
              <a:rPr lang="ko-KR" altLang="en-US" sz="1200" dirty="0"/>
              <a:t>서쪽으로는 </a:t>
            </a:r>
            <a:r>
              <a:rPr lang="ko-KR" altLang="en-US" sz="1200" dirty="0" err="1"/>
              <a:t>꾸슈아</a:t>
            </a:r>
            <a:r>
              <a:rPr lang="ko-KR" altLang="en-US" sz="1200" dirty="0"/>
              <a:t> </a:t>
            </a:r>
            <a:r>
              <a:rPr lang="en-US" altLang="ko-KR" sz="1200" dirty="0"/>
              <a:t>(</a:t>
            </a:r>
            <a:r>
              <a:rPr lang="en-US" altLang="ko-KR" sz="1200" dirty="0" err="1"/>
              <a:t>Couchois</a:t>
            </a:r>
            <a:r>
              <a:rPr lang="en-US" altLang="ko-KR" sz="1200" dirty="0"/>
              <a:t>) </a:t>
            </a:r>
            <a:r>
              <a:rPr lang="ko-KR" altLang="en-US" sz="1200" dirty="0"/>
              <a:t>포도원에서는 </a:t>
            </a:r>
            <a:r>
              <a:rPr lang="ko-KR" altLang="en-US" sz="1200" dirty="0" err="1"/>
              <a:t>부르고뉴</a:t>
            </a:r>
            <a:r>
              <a:rPr lang="ko-KR" altLang="en-US" sz="1200" dirty="0"/>
              <a:t> 레드</a:t>
            </a:r>
            <a:r>
              <a:rPr lang="en-US" altLang="ko-KR" sz="1200" dirty="0"/>
              <a:t>, </a:t>
            </a:r>
            <a:r>
              <a:rPr lang="ko-KR" altLang="en-US" sz="1200" dirty="0"/>
              <a:t>화이트와인을 생산한다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sz="1200" dirty="0"/>
              <a:t>- </a:t>
            </a:r>
            <a:r>
              <a:rPr lang="ko-KR" altLang="en-US" sz="1200" dirty="0" err="1"/>
              <a:t>메르퀴레</a:t>
            </a:r>
            <a:r>
              <a:rPr lang="en-US" altLang="ko-KR" sz="1200" dirty="0"/>
              <a:t>, </a:t>
            </a:r>
            <a:r>
              <a:rPr lang="ko-KR" altLang="en-US" sz="1200" dirty="0" err="1"/>
              <a:t>지브리</a:t>
            </a:r>
            <a:r>
              <a:rPr lang="en-US" altLang="ko-KR" sz="1200" dirty="0"/>
              <a:t>(</a:t>
            </a:r>
            <a:r>
              <a:rPr lang="en-US" altLang="ko-KR" sz="1200" dirty="0" err="1"/>
              <a:t>Mercurey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Givry</a:t>
            </a:r>
            <a:r>
              <a:rPr lang="en-US" altLang="ko-KR" sz="1200" dirty="0"/>
              <a:t>)  - </a:t>
            </a:r>
            <a:r>
              <a:rPr lang="ko-KR" altLang="en-US" sz="1200" dirty="0" err="1"/>
              <a:t>꼬뜨</a:t>
            </a:r>
            <a:r>
              <a:rPr lang="ko-KR" altLang="en-US" sz="1200" dirty="0"/>
              <a:t> 드 본 와인과 흡사한 유형의 레드 와인이 생산된다</a:t>
            </a:r>
            <a:r>
              <a:rPr lang="en-US" altLang="ko-KR" sz="1200" dirty="0"/>
              <a:t>.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sz="1200" dirty="0"/>
              <a:t>- </a:t>
            </a:r>
            <a:r>
              <a:rPr lang="ko-KR" altLang="en-US" sz="1200" dirty="0" err="1"/>
              <a:t>뤼이</a:t>
            </a:r>
            <a:r>
              <a:rPr lang="en-US" altLang="ko-KR" sz="1200" dirty="0"/>
              <a:t>(</a:t>
            </a:r>
            <a:r>
              <a:rPr lang="en-US" altLang="ko-KR" sz="1200" dirty="0" err="1"/>
              <a:t>Rully</a:t>
            </a:r>
            <a:r>
              <a:rPr lang="en-US" altLang="ko-KR" sz="1200" dirty="0"/>
              <a:t>)  - </a:t>
            </a:r>
            <a:r>
              <a:rPr lang="ko-KR" altLang="en-US" sz="1200" dirty="0"/>
              <a:t>가벼운</a:t>
            </a:r>
            <a:r>
              <a:rPr lang="en-US" altLang="ko-KR" sz="1200" dirty="0"/>
              <a:t>(</a:t>
            </a:r>
            <a:r>
              <a:rPr lang="ko-KR" altLang="en-US" sz="1200" dirty="0" err="1"/>
              <a:t>레제</a:t>
            </a:r>
            <a:r>
              <a:rPr lang="ko-KR" altLang="en-US" sz="1200" dirty="0"/>
              <a:t> </a:t>
            </a:r>
            <a:r>
              <a:rPr lang="en-US" altLang="ko-KR" sz="1200" dirty="0"/>
              <a:t>: Leger) </a:t>
            </a:r>
            <a:r>
              <a:rPr lang="ko-KR" altLang="en-US" sz="1200" dirty="0" err="1"/>
              <a:t>과일향의</a:t>
            </a:r>
            <a:r>
              <a:rPr lang="ko-KR" altLang="en-US" sz="1200" dirty="0"/>
              <a:t> 화이트와인이 생산된다</a:t>
            </a:r>
            <a:r>
              <a:rPr lang="en-US" altLang="ko-KR" sz="1200" dirty="0"/>
              <a:t>. </a:t>
            </a:r>
          </a:p>
          <a:p>
            <a:pPr>
              <a:lnSpc>
                <a:spcPct val="120000"/>
              </a:lnSpc>
            </a:pPr>
            <a:endParaRPr lang="ko-KR" altLang="en-US" sz="1200" dirty="0"/>
          </a:p>
        </p:txBody>
      </p:sp>
      <p:sp>
        <p:nvSpPr>
          <p:cNvPr id="4" name="직사각형 3"/>
          <p:cNvSpPr/>
          <p:nvPr/>
        </p:nvSpPr>
        <p:spPr>
          <a:xfrm>
            <a:off x="8036004" y="6488668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err="1">
                <a:solidFill>
                  <a:srgbClr val="0000FF"/>
                </a:solidFill>
              </a:rPr>
              <a:t>부르고뉴</a:t>
            </a:r>
            <a:endParaRPr lang="ko-KR" alt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16057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1557" y="849232"/>
            <a:ext cx="2535050" cy="3866259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보졸레</a:t>
            </a:r>
            <a:r>
              <a:rPr lang="ko-KR" altLang="en-US" dirty="0"/>
              <a:t> 지방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9708" y="1077968"/>
            <a:ext cx="6578974" cy="4849007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ko-KR" altLang="en-US" sz="1400" dirty="0"/>
              <a:t>포도원 면적 </a:t>
            </a:r>
            <a:r>
              <a:rPr lang="en-US" altLang="ko-KR" sz="1400" dirty="0"/>
              <a:t>22,000</a:t>
            </a:r>
            <a:r>
              <a:rPr lang="ko-KR" altLang="en-US" sz="1400" dirty="0" err="1"/>
              <a:t>헥타</a:t>
            </a:r>
            <a:endParaRPr lang="ko-KR" altLang="en-US" sz="1400" dirty="0"/>
          </a:p>
          <a:p>
            <a:pPr>
              <a:lnSpc>
                <a:spcPct val="120000"/>
              </a:lnSpc>
            </a:pPr>
            <a:r>
              <a:rPr lang="ko-KR" altLang="en-US" sz="1400" dirty="0"/>
              <a:t>포도 품종 </a:t>
            </a:r>
            <a:r>
              <a:rPr lang="ko-KR" altLang="en-US" sz="1400" dirty="0" err="1"/>
              <a:t>적포도</a:t>
            </a:r>
            <a:r>
              <a:rPr lang="ko-KR" altLang="en-US" sz="1400" dirty="0"/>
              <a:t> </a:t>
            </a:r>
            <a:r>
              <a:rPr lang="en-US" altLang="ko-KR" sz="1400" dirty="0"/>
              <a:t>- </a:t>
            </a:r>
            <a:r>
              <a:rPr lang="ko-KR" altLang="en-US" sz="1400" dirty="0" err="1"/>
              <a:t>가메</a:t>
            </a:r>
            <a:r>
              <a:rPr lang="en-US" altLang="ko-KR" sz="1400" dirty="0"/>
              <a:t>(Gamay) </a:t>
            </a:r>
            <a:r>
              <a:rPr lang="ko-KR" altLang="en-US" sz="1400" dirty="0"/>
              <a:t>백포도 </a:t>
            </a:r>
            <a:r>
              <a:rPr lang="en-US" altLang="ko-KR" sz="1400" dirty="0"/>
              <a:t>- </a:t>
            </a:r>
            <a:r>
              <a:rPr lang="ko-KR" altLang="en-US" sz="1400" dirty="0" err="1"/>
              <a:t>샤르도네</a:t>
            </a:r>
            <a:r>
              <a:rPr lang="en-US" altLang="ko-KR" sz="1400" dirty="0"/>
              <a:t>(Chardonnay) </a:t>
            </a:r>
          </a:p>
          <a:p>
            <a:pPr>
              <a:lnSpc>
                <a:spcPct val="120000"/>
              </a:lnSpc>
            </a:pPr>
            <a:r>
              <a:rPr lang="ko-KR" altLang="en-US" sz="1400" dirty="0" err="1"/>
              <a:t>색상별</a:t>
            </a:r>
            <a:r>
              <a:rPr lang="ko-KR" altLang="en-US" sz="1400" dirty="0"/>
              <a:t> 비율 </a:t>
            </a:r>
            <a:r>
              <a:rPr lang="ko-KR" altLang="en-US" sz="1400" dirty="0" err="1"/>
              <a:t>레드와인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로제</a:t>
            </a:r>
            <a:r>
              <a:rPr lang="ko-KR" altLang="en-US" sz="1400" dirty="0"/>
              <a:t> 와인 </a:t>
            </a:r>
            <a:r>
              <a:rPr lang="en-US" altLang="ko-KR" sz="1400" dirty="0"/>
              <a:t>- 99% </a:t>
            </a:r>
            <a:r>
              <a:rPr lang="ko-KR" altLang="en-US" sz="1400" dirty="0"/>
              <a:t>화이트와인 </a:t>
            </a:r>
            <a:r>
              <a:rPr lang="en-US" altLang="ko-KR" sz="1400" dirty="0"/>
              <a:t>- 1%</a:t>
            </a:r>
          </a:p>
          <a:p>
            <a:pPr>
              <a:lnSpc>
                <a:spcPct val="120000"/>
              </a:lnSpc>
            </a:pPr>
            <a:r>
              <a:rPr lang="ko-KR" altLang="en-US" sz="1400" dirty="0"/>
              <a:t>환경</a:t>
            </a:r>
            <a:endParaRPr lang="en-US" altLang="ko-KR" sz="1400" dirty="0"/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sz="1400" dirty="0"/>
              <a:t>프랑스 </a:t>
            </a:r>
            <a:r>
              <a:rPr lang="ko-KR" altLang="en-US" sz="1400" dirty="0" err="1"/>
              <a:t>부르고뉴</a:t>
            </a:r>
            <a:r>
              <a:rPr lang="ko-KR" altLang="en-US" sz="1400" dirty="0"/>
              <a:t> 지방에 위치 </a:t>
            </a:r>
            <a:r>
              <a:rPr lang="en-US" altLang="ko-KR" sz="1400" dirty="0"/>
              <a:t>1375</a:t>
            </a:r>
            <a:r>
              <a:rPr lang="ko-KR" altLang="en-US" sz="1400" dirty="0"/>
              <a:t>년 </a:t>
            </a:r>
            <a:r>
              <a:rPr lang="en-US" altLang="ko-KR" sz="1400" dirty="0"/>
              <a:t>Philippe Le </a:t>
            </a:r>
            <a:r>
              <a:rPr lang="en-US" altLang="ko-KR" sz="1400" dirty="0" err="1"/>
              <a:t>Hardi</a:t>
            </a:r>
            <a:r>
              <a:rPr lang="ko-KR" altLang="en-US" sz="1400" dirty="0"/>
              <a:t>의 칙령으로 </a:t>
            </a:r>
            <a:r>
              <a:rPr lang="en-US" altLang="ko-KR" sz="1400" dirty="0"/>
              <a:t>'</a:t>
            </a:r>
            <a:r>
              <a:rPr lang="ko-KR" altLang="en-US" sz="1400" dirty="0" err="1"/>
              <a:t>부르고뉴의</a:t>
            </a:r>
            <a:r>
              <a:rPr lang="ko-KR" altLang="en-US" sz="1400" dirty="0"/>
              <a:t> 전 지방에서는 오직 </a:t>
            </a:r>
            <a:r>
              <a:rPr lang="ko-KR" altLang="en-US" sz="1400" dirty="0" err="1"/>
              <a:t>피노</a:t>
            </a:r>
            <a:r>
              <a:rPr lang="ko-KR" altLang="en-US" sz="1400" dirty="0"/>
              <a:t> </a:t>
            </a:r>
            <a:r>
              <a:rPr lang="ko-KR" altLang="en-US" sz="1400" dirty="0" err="1"/>
              <a:t>누아</a:t>
            </a:r>
            <a:r>
              <a:rPr lang="ko-KR" altLang="en-US" sz="1400" dirty="0"/>
              <a:t> 품종으로만 와인을 만들 수 있도록 강제하는 것</a:t>
            </a:r>
            <a:r>
              <a:rPr lang="en-US" altLang="ko-KR" sz="1400" dirty="0"/>
              <a:t>'</a:t>
            </a:r>
            <a:r>
              <a:rPr lang="ko-KR" altLang="en-US" sz="1400" dirty="0"/>
              <a:t>의 예외 지역으로 지정</a:t>
            </a:r>
            <a:r>
              <a:rPr lang="en-US" altLang="ko-KR" sz="1400" dirty="0"/>
              <a:t>. </a:t>
            </a:r>
            <a:r>
              <a:rPr lang="ko-KR" altLang="en-US" sz="1400" dirty="0"/>
              <a:t> </a:t>
            </a:r>
            <a:r>
              <a:rPr lang="ko-KR" altLang="en-US" sz="1400" dirty="0" err="1"/>
              <a:t>보졸레</a:t>
            </a:r>
            <a:r>
              <a:rPr lang="ko-KR" altLang="en-US" sz="1400" dirty="0"/>
              <a:t> 지방이 유독 </a:t>
            </a:r>
            <a:r>
              <a:rPr lang="ko-KR" altLang="en-US" sz="1400" dirty="0" err="1"/>
              <a:t>피노</a:t>
            </a:r>
            <a:r>
              <a:rPr lang="ko-KR" altLang="en-US" sz="1400" dirty="0"/>
              <a:t> </a:t>
            </a:r>
            <a:r>
              <a:rPr lang="ko-KR" altLang="en-US" sz="1400" dirty="0" err="1"/>
              <a:t>누아가</a:t>
            </a:r>
            <a:r>
              <a:rPr lang="ko-KR" altLang="en-US" sz="1400" dirty="0"/>
              <a:t> 잘 자라지 못했기 때문에 </a:t>
            </a:r>
            <a:r>
              <a:rPr lang="ko-KR" altLang="en-US" sz="1400" dirty="0" err="1"/>
              <a:t>가메</a:t>
            </a:r>
            <a:r>
              <a:rPr lang="ko-KR" altLang="en-US" sz="1400" dirty="0"/>
              <a:t> 품종으로 와인을 빚게 되었음</a:t>
            </a:r>
            <a:endParaRPr lang="en-US" altLang="ko-KR" sz="1400" dirty="0"/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sz="1400" dirty="0"/>
              <a:t>서쪽에서 부는 찬바람과 </a:t>
            </a:r>
            <a:r>
              <a:rPr lang="ko-KR" altLang="en-US" sz="1400" dirty="0" err="1"/>
              <a:t>보졸레</a:t>
            </a:r>
            <a:r>
              <a:rPr lang="ko-KR" altLang="en-US" sz="1400" dirty="0"/>
              <a:t> 지방의 산맥으로부터 불어오는 습한 바람을 언덕들이 잘 막아주며 이 곳 기후는 아주 온화하지만 가끔 한파가 닥치기도 한다</a:t>
            </a:r>
            <a:r>
              <a:rPr lang="en-US" altLang="ko-KR" sz="1400" dirty="0"/>
              <a:t>. </a:t>
            </a:r>
            <a:r>
              <a:rPr lang="ko-KR" altLang="en-US" sz="1400" dirty="0"/>
              <a:t>토양은 주로 화강암과 편암으로 이루어져 있어 </a:t>
            </a:r>
            <a:r>
              <a:rPr lang="ko-KR" altLang="en-US" sz="1400" dirty="0" err="1"/>
              <a:t>가메이</a:t>
            </a:r>
            <a:r>
              <a:rPr lang="ko-KR" altLang="en-US" sz="1400" dirty="0"/>
              <a:t> 품종이 자라는데 중요한 역할을 하고 있다</a:t>
            </a:r>
            <a:endParaRPr lang="en-US" altLang="ko-KR" sz="1400" dirty="0"/>
          </a:p>
          <a:p>
            <a:pPr>
              <a:lnSpc>
                <a:spcPct val="120000"/>
              </a:lnSpc>
            </a:pPr>
            <a:r>
              <a:rPr lang="ko-KR" altLang="en-US" sz="1400" dirty="0"/>
              <a:t>등급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sz="1400" dirty="0" err="1"/>
              <a:t>보졸레</a:t>
            </a:r>
            <a:r>
              <a:rPr lang="ko-KR" altLang="en-US" sz="1400" dirty="0"/>
              <a:t> </a:t>
            </a:r>
            <a:r>
              <a:rPr lang="ko-KR" altLang="en-US" sz="1400" dirty="0" err="1"/>
              <a:t>쉬페리에르</a:t>
            </a:r>
            <a:r>
              <a:rPr lang="en-US" altLang="ko-KR" sz="1400" dirty="0"/>
              <a:t>(</a:t>
            </a:r>
            <a:r>
              <a:rPr lang="en-US" altLang="ko-KR" sz="1400" dirty="0" err="1"/>
              <a:t>Superieur</a:t>
            </a:r>
            <a:r>
              <a:rPr lang="en-US" altLang="ko-KR" sz="1400" dirty="0"/>
              <a:t>), </a:t>
            </a:r>
            <a:r>
              <a:rPr lang="ko-KR" altLang="en-US" sz="1400" dirty="0" err="1"/>
              <a:t>보졸레</a:t>
            </a:r>
            <a:r>
              <a:rPr lang="ko-KR" altLang="en-US" sz="1400" dirty="0"/>
              <a:t> </a:t>
            </a:r>
            <a:r>
              <a:rPr lang="ko-KR" altLang="en-US" sz="1400" dirty="0" err="1"/>
              <a:t>비라주</a:t>
            </a:r>
            <a:r>
              <a:rPr lang="en-US" altLang="ko-KR" sz="1400" dirty="0"/>
              <a:t>(Villages), </a:t>
            </a:r>
            <a:r>
              <a:rPr lang="ko-KR" altLang="en-US" sz="1400" dirty="0" err="1"/>
              <a:t>보졸레</a:t>
            </a:r>
            <a:r>
              <a:rPr lang="ko-KR" altLang="en-US" sz="1400" dirty="0"/>
              <a:t> </a:t>
            </a:r>
            <a:r>
              <a:rPr lang="ko-KR" altLang="en-US" sz="1400" dirty="0" err="1"/>
              <a:t>크뤼</a:t>
            </a:r>
            <a:r>
              <a:rPr lang="en-US" altLang="ko-KR" sz="1400" dirty="0"/>
              <a:t>(Cru)</a:t>
            </a:r>
            <a:r>
              <a:rPr lang="ko-KR" altLang="en-US" sz="1400" dirty="0"/>
              <a:t>의 세 등급이 있다</a:t>
            </a:r>
            <a:r>
              <a:rPr lang="en-US" altLang="ko-KR" sz="1400" dirty="0"/>
              <a:t>. </a:t>
            </a:r>
            <a:r>
              <a:rPr lang="ko-KR" altLang="en-US" sz="1400" dirty="0" err="1"/>
              <a:t>보졸레</a:t>
            </a:r>
            <a:r>
              <a:rPr lang="ko-KR" altLang="en-US" sz="1400" dirty="0"/>
              <a:t> </a:t>
            </a:r>
            <a:r>
              <a:rPr lang="ko-KR" altLang="en-US" sz="1400" dirty="0" err="1"/>
              <a:t>크뤼는</a:t>
            </a:r>
            <a:r>
              <a:rPr lang="ko-KR" altLang="en-US" sz="1400" dirty="0"/>
              <a:t> 오랜 기간 보관해 마실 수 있는 개성 있는 고급 레드와인으로 </a:t>
            </a:r>
            <a:r>
              <a:rPr lang="en-US" altLang="ko-KR" sz="1400" dirty="0"/>
              <a:t>10</a:t>
            </a:r>
            <a:r>
              <a:rPr lang="ko-KR" altLang="en-US" sz="1400" dirty="0"/>
              <a:t>개 지역에서 생산된다</a:t>
            </a:r>
            <a:r>
              <a:rPr lang="en-US" altLang="ko-KR" sz="1400" dirty="0"/>
              <a:t>.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sz="1400" dirty="0">
                <a:solidFill>
                  <a:srgbClr val="0000FF"/>
                </a:solidFill>
              </a:rPr>
              <a:t>프랑스 사람들에게는 와인 축에 끼지도 못하는 저 품질 상품이다</a:t>
            </a:r>
            <a:r>
              <a:rPr lang="en-US" altLang="ko-KR" sz="1400" dirty="0">
                <a:solidFill>
                  <a:srgbClr val="0000FF"/>
                </a:solidFill>
              </a:rPr>
              <a:t>.</a:t>
            </a:r>
            <a:endParaRPr lang="ko-KR" altLang="en-US" sz="1400" dirty="0">
              <a:solidFill>
                <a:srgbClr val="0000FF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8021577" y="6550223"/>
            <a:ext cx="112242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 err="1">
                <a:solidFill>
                  <a:srgbClr val="0000FF"/>
                </a:solidFill>
              </a:rPr>
              <a:t>보졸레</a:t>
            </a:r>
            <a:r>
              <a:rPr lang="ko-KR" altLang="en-US" sz="1400" dirty="0">
                <a:solidFill>
                  <a:srgbClr val="0000FF"/>
                </a:solidFill>
              </a:rPr>
              <a:t> 지역</a:t>
            </a:r>
          </a:p>
        </p:txBody>
      </p:sp>
    </p:spTree>
    <p:extLst>
      <p:ext uri="{BB962C8B-B14F-4D97-AF65-F5344CB8AC3E}">
        <p14:creationId xmlns:p14="http://schemas.microsoft.com/office/powerpoint/2010/main" val="11227979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6059" y="59132"/>
            <a:ext cx="2799423" cy="6771412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2800" dirty="0">
                <a:solidFill>
                  <a:srgbClr val="FF0000"/>
                </a:solidFill>
              </a:rPr>
              <a:t>Jesus making wine from water in </a:t>
            </a:r>
            <a:r>
              <a:rPr lang="en-US" altLang="ko-KR" sz="2800" i="1" dirty="0">
                <a:solidFill>
                  <a:srgbClr val="FF0000"/>
                </a:solidFill>
              </a:rPr>
              <a:t>The Marriage at Cana</a:t>
            </a:r>
            <a:r>
              <a:rPr lang="en-US" altLang="ko-KR" sz="2800" dirty="0">
                <a:solidFill>
                  <a:srgbClr val="FF0000"/>
                </a:solidFill>
              </a:rPr>
              <a:t>, a 14th-century fresco from the </a:t>
            </a:r>
            <a:r>
              <a:rPr lang="en-US" altLang="ko-KR" sz="2800" b="1" dirty="0" err="1">
                <a:solidFill>
                  <a:srgbClr val="FF0000"/>
                </a:solidFill>
              </a:rPr>
              <a:t>Visoki</a:t>
            </a:r>
            <a:r>
              <a:rPr lang="en-US" altLang="ko-KR" sz="2800" b="1" dirty="0">
                <a:solidFill>
                  <a:srgbClr val="FF0000"/>
                </a:solidFill>
              </a:rPr>
              <a:t> </a:t>
            </a:r>
            <a:r>
              <a:rPr lang="en-US" altLang="ko-KR" sz="2800" b="1" dirty="0" err="1">
                <a:solidFill>
                  <a:srgbClr val="FF0000"/>
                </a:solidFill>
              </a:rPr>
              <a:t>Dečani</a:t>
            </a:r>
            <a:r>
              <a:rPr lang="en-US" altLang="ko-KR" sz="2800" b="1" dirty="0">
                <a:solidFill>
                  <a:srgbClr val="FF0000"/>
                </a:solidFill>
              </a:rPr>
              <a:t> </a:t>
            </a:r>
            <a:r>
              <a:rPr lang="en-US" altLang="ko-KR" sz="2800" dirty="0">
                <a:solidFill>
                  <a:srgbClr val="FF0000"/>
                </a:solidFill>
              </a:rPr>
              <a:t>monastery</a:t>
            </a:r>
            <a:endParaRPr lang="ko-KR" alt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54170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9559" y="497055"/>
            <a:ext cx="8138832" cy="6092004"/>
          </a:xfrm>
        </p:spPr>
        <p:txBody>
          <a:bodyPr>
            <a:normAutofit fontScale="47500" lnSpcReduction="20000"/>
          </a:bodyPr>
          <a:lstStyle/>
          <a:p>
            <a:pPr>
              <a:lnSpc>
                <a:spcPct val="120000"/>
              </a:lnSpc>
            </a:pPr>
            <a:r>
              <a:rPr lang="en-US" altLang="ko-KR" dirty="0"/>
              <a:t>&lt;10</a:t>
            </a:r>
            <a:r>
              <a:rPr lang="ko-KR" altLang="en-US" dirty="0"/>
              <a:t>개 </a:t>
            </a:r>
            <a:r>
              <a:rPr lang="ko-KR" altLang="en-US" dirty="0" err="1"/>
              <a:t>보졸레</a:t>
            </a:r>
            <a:r>
              <a:rPr lang="ko-KR" altLang="en-US" dirty="0"/>
              <a:t> </a:t>
            </a:r>
            <a:r>
              <a:rPr lang="ko-KR" altLang="en-US" dirty="0" err="1"/>
              <a:t>크뤼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고급 </a:t>
            </a:r>
            <a:r>
              <a:rPr lang="ko-KR" altLang="en-US" dirty="0" err="1"/>
              <a:t>레드와인</a:t>
            </a:r>
            <a:r>
              <a:rPr lang="en-US" altLang="ko-KR" dirty="0"/>
              <a:t>)&gt;</a:t>
            </a:r>
          </a:p>
          <a:p>
            <a:pPr>
              <a:lnSpc>
                <a:spcPct val="120000"/>
              </a:lnSpc>
            </a:pPr>
            <a:r>
              <a:rPr lang="ko-KR" altLang="en-US" dirty="0" err="1"/>
              <a:t>시루블</a:t>
            </a:r>
            <a:r>
              <a:rPr lang="en-US" altLang="ko-KR" dirty="0"/>
              <a:t>(</a:t>
            </a:r>
            <a:r>
              <a:rPr lang="en-US" altLang="ko-KR" dirty="0" err="1"/>
              <a:t>Chiroubles</a:t>
            </a:r>
            <a:r>
              <a:rPr lang="en-US" altLang="ko-KR" dirty="0"/>
              <a:t>) – AOC </a:t>
            </a:r>
            <a:r>
              <a:rPr lang="ko-KR" altLang="en-US" dirty="0"/>
              <a:t>섬세하고 조화로운 맛과 함께 작약</a:t>
            </a:r>
            <a:r>
              <a:rPr lang="en-US" altLang="ko-KR" dirty="0"/>
              <a:t>, </a:t>
            </a:r>
            <a:r>
              <a:rPr lang="ko-KR" altLang="en-US" dirty="0"/>
              <a:t>제비꽃의 향에 </a:t>
            </a:r>
            <a:r>
              <a:rPr lang="ko-KR" altLang="en-US" dirty="0" err="1"/>
              <a:t>과일향이</a:t>
            </a:r>
            <a:r>
              <a:rPr lang="ko-KR" altLang="en-US" dirty="0"/>
              <a:t> 복합되어 있다</a:t>
            </a:r>
          </a:p>
          <a:p>
            <a:pPr>
              <a:lnSpc>
                <a:spcPct val="120000"/>
              </a:lnSpc>
            </a:pPr>
            <a:r>
              <a:rPr lang="ko-KR" altLang="en-US" dirty="0" err="1"/>
              <a:t>브루이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en-US" altLang="ko-KR" dirty="0" err="1"/>
              <a:t>Brouilly</a:t>
            </a:r>
            <a:r>
              <a:rPr lang="en-US" altLang="ko-KR" dirty="0"/>
              <a:t>) – AOC </a:t>
            </a:r>
            <a:r>
              <a:rPr lang="ko-KR" altLang="en-US" dirty="0" err="1"/>
              <a:t>까치밥나무</a:t>
            </a:r>
            <a:r>
              <a:rPr lang="ko-KR" altLang="en-US" dirty="0"/>
              <a:t> 열매</a:t>
            </a:r>
            <a:r>
              <a:rPr lang="en-US" altLang="ko-KR" dirty="0"/>
              <a:t>, </a:t>
            </a:r>
            <a:r>
              <a:rPr lang="ko-KR" altLang="en-US" dirty="0"/>
              <a:t>뽕 열매</a:t>
            </a:r>
            <a:r>
              <a:rPr lang="en-US" altLang="ko-KR" dirty="0"/>
              <a:t>, </a:t>
            </a:r>
            <a:r>
              <a:rPr lang="ko-KR" altLang="en-US" dirty="0"/>
              <a:t>버찌 등의 </a:t>
            </a:r>
            <a:r>
              <a:rPr lang="ko-KR" altLang="en-US" dirty="0" err="1"/>
              <a:t>과일향이</a:t>
            </a:r>
            <a:r>
              <a:rPr lang="ko-KR" altLang="en-US" dirty="0"/>
              <a:t> 풍기는 와인으로 특히 출하된 첫해에 가장 맛이 좋습니다</a:t>
            </a:r>
          </a:p>
          <a:p>
            <a:pPr>
              <a:lnSpc>
                <a:spcPct val="120000"/>
              </a:lnSpc>
            </a:pPr>
            <a:r>
              <a:rPr lang="ko-KR" altLang="en-US" dirty="0" err="1"/>
              <a:t>꼬뜨</a:t>
            </a:r>
            <a:r>
              <a:rPr lang="ko-KR" altLang="en-US" dirty="0"/>
              <a:t> 드 </a:t>
            </a:r>
            <a:r>
              <a:rPr lang="ko-KR" altLang="en-US" dirty="0" err="1"/>
              <a:t>브루이</a:t>
            </a:r>
            <a:r>
              <a:rPr lang="ko-KR" altLang="en-US" dirty="0"/>
              <a:t> </a:t>
            </a:r>
            <a:r>
              <a:rPr lang="en-US" altLang="ko-KR" dirty="0"/>
              <a:t>(Cote de </a:t>
            </a:r>
            <a:r>
              <a:rPr lang="en-US" altLang="ko-KR" dirty="0" err="1"/>
              <a:t>Brouilly</a:t>
            </a:r>
            <a:r>
              <a:rPr lang="en-US" altLang="ko-KR" dirty="0"/>
              <a:t>) – AOC  </a:t>
            </a:r>
            <a:r>
              <a:rPr lang="ko-KR" altLang="en-US" dirty="0"/>
              <a:t>신선한 </a:t>
            </a:r>
            <a:r>
              <a:rPr lang="ko-KR" altLang="en-US" dirty="0" err="1"/>
              <a:t>포도향과</a:t>
            </a:r>
            <a:r>
              <a:rPr lang="ko-KR" altLang="en-US" dirty="0"/>
              <a:t> </a:t>
            </a:r>
            <a:r>
              <a:rPr lang="ko-KR" altLang="en-US" dirty="0" err="1"/>
              <a:t>제비꽃향이</a:t>
            </a:r>
            <a:r>
              <a:rPr lang="ko-KR" altLang="en-US" dirty="0"/>
              <a:t> 함께 어우러져 있다</a:t>
            </a:r>
            <a:r>
              <a:rPr lang="en-US" altLang="ko-KR" dirty="0"/>
              <a:t>. 2</a:t>
            </a:r>
            <a:r>
              <a:rPr lang="ko-KR" altLang="en-US" dirty="0"/>
              <a:t>의 </a:t>
            </a:r>
            <a:r>
              <a:rPr lang="ko-KR" altLang="en-US" dirty="0" err="1"/>
              <a:t>브루이보다</a:t>
            </a:r>
            <a:r>
              <a:rPr lang="ko-KR" altLang="en-US" dirty="0"/>
              <a:t> 좀 더 그윽하며</a:t>
            </a:r>
            <a:r>
              <a:rPr lang="en-US" altLang="ko-KR" dirty="0"/>
              <a:t>(</a:t>
            </a:r>
            <a:r>
              <a:rPr lang="ko-KR" altLang="en-US" dirty="0" err="1"/>
              <a:t>엘레강</a:t>
            </a:r>
            <a:r>
              <a:rPr lang="ko-KR" altLang="en-US" dirty="0"/>
              <a:t> </a:t>
            </a:r>
            <a:r>
              <a:rPr lang="en-US" altLang="ko-KR" dirty="0"/>
              <a:t>:elegant) </a:t>
            </a:r>
            <a:r>
              <a:rPr lang="ko-KR" altLang="en-US" dirty="0" err="1"/>
              <a:t>복합향을</a:t>
            </a:r>
            <a:r>
              <a:rPr lang="ko-KR" altLang="en-US" dirty="0"/>
              <a:t> 띠며</a:t>
            </a:r>
            <a:r>
              <a:rPr lang="en-US" altLang="ko-KR" dirty="0"/>
              <a:t>(</a:t>
            </a:r>
            <a:r>
              <a:rPr lang="ko-KR" altLang="en-US" dirty="0" err="1"/>
              <a:t>꽁플렉스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en-US" altLang="ko-KR" dirty="0" err="1"/>
              <a:t>complexe</a:t>
            </a:r>
            <a:r>
              <a:rPr lang="en-US" altLang="ko-KR" dirty="0"/>
              <a:t>) </a:t>
            </a:r>
            <a:r>
              <a:rPr lang="ko-KR" altLang="en-US" dirty="0"/>
              <a:t>숙성 </a:t>
            </a:r>
            <a:r>
              <a:rPr lang="en-US" altLang="ko-KR" dirty="0"/>
              <a:t>2~3</a:t>
            </a:r>
            <a:r>
              <a:rPr lang="ko-KR" altLang="en-US" dirty="0"/>
              <a:t>년 후엔 그 섬세함을 만끽할 수 있다</a:t>
            </a:r>
            <a:r>
              <a:rPr lang="en-US" altLang="ko-KR" dirty="0"/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dirty="0"/>
              <a:t>쌩 </a:t>
            </a:r>
            <a:r>
              <a:rPr lang="ko-KR" altLang="en-US" dirty="0" err="1"/>
              <a:t>따무르</a:t>
            </a:r>
            <a:r>
              <a:rPr lang="en-US" altLang="ko-KR" dirty="0"/>
              <a:t>(Saint-amour) – AOC </a:t>
            </a:r>
            <a:r>
              <a:rPr lang="ko-KR" altLang="en-US" dirty="0" err="1"/>
              <a:t>버찌술</a:t>
            </a:r>
            <a:r>
              <a:rPr lang="ko-KR" altLang="en-US" dirty="0"/>
              <a:t> 향을 띠며</a:t>
            </a:r>
            <a:r>
              <a:rPr lang="en-US" altLang="ko-KR" dirty="0"/>
              <a:t>, </a:t>
            </a:r>
            <a:r>
              <a:rPr lang="ko-KR" altLang="en-US" dirty="0"/>
              <a:t>강한 맛의 </a:t>
            </a:r>
            <a:r>
              <a:rPr lang="ko-KR" altLang="en-US" dirty="0" err="1"/>
              <a:t>다즙질</a:t>
            </a:r>
            <a:r>
              <a:rPr lang="en-US" altLang="ko-KR" dirty="0"/>
              <a:t>(</a:t>
            </a:r>
            <a:r>
              <a:rPr lang="ko-KR" altLang="en-US" dirty="0" err="1"/>
              <a:t>샤르뉘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en-US" altLang="ko-KR" dirty="0" err="1"/>
              <a:t>charnu</a:t>
            </a:r>
            <a:r>
              <a:rPr lang="en-US" altLang="ko-KR" dirty="0"/>
              <a:t>) </a:t>
            </a:r>
            <a:r>
              <a:rPr lang="ko-KR" altLang="en-US" dirty="0"/>
              <a:t>와인이다</a:t>
            </a:r>
          </a:p>
          <a:p>
            <a:pPr>
              <a:lnSpc>
                <a:spcPct val="120000"/>
              </a:lnSpc>
            </a:pPr>
            <a:r>
              <a:rPr lang="ko-KR" altLang="en-US" dirty="0" err="1"/>
              <a:t>플러리</a:t>
            </a:r>
            <a:r>
              <a:rPr lang="en-US" altLang="ko-KR" dirty="0"/>
              <a:t>(</a:t>
            </a:r>
            <a:r>
              <a:rPr lang="en-US" altLang="ko-KR" dirty="0" err="1"/>
              <a:t>Fleurie</a:t>
            </a:r>
            <a:r>
              <a:rPr lang="en-US" altLang="ko-KR" dirty="0"/>
              <a:t>) – AOC </a:t>
            </a:r>
            <a:r>
              <a:rPr lang="ko-KR" altLang="en-US" dirty="0"/>
              <a:t>선명한 </a:t>
            </a:r>
            <a:r>
              <a:rPr lang="ko-KR" altLang="en-US" dirty="0" err="1"/>
              <a:t>루비색에</a:t>
            </a:r>
            <a:r>
              <a:rPr lang="en-US" altLang="ko-KR" dirty="0"/>
              <a:t>, </a:t>
            </a:r>
            <a:r>
              <a:rPr lang="ko-KR" altLang="en-US" dirty="0"/>
              <a:t>말린 장미와 보랏빛 </a:t>
            </a:r>
            <a:r>
              <a:rPr lang="ko-KR" altLang="en-US" dirty="0" err="1"/>
              <a:t>붓꽃향을</a:t>
            </a:r>
            <a:r>
              <a:rPr lang="ko-KR" altLang="en-US" dirty="0"/>
              <a:t> 띤 감미롭고 부드러운 와인이다</a:t>
            </a:r>
            <a:r>
              <a:rPr lang="en-US" altLang="ko-KR" dirty="0"/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dirty="0" err="1"/>
              <a:t>쉐나</a:t>
            </a:r>
            <a:r>
              <a:rPr lang="en-US" altLang="ko-KR" dirty="0"/>
              <a:t>(</a:t>
            </a:r>
            <a:r>
              <a:rPr lang="en-US" altLang="ko-KR" dirty="0" err="1"/>
              <a:t>Chenas</a:t>
            </a:r>
            <a:r>
              <a:rPr lang="en-US" altLang="ko-KR" dirty="0"/>
              <a:t>) –AOC </a:t>
            </a:r>
            <a:r>
              <a:rPr lang="ko-KR" altLang="en-US" dirty="0"/>
              <a:t>짙은 색에 </a:t>
            </a:r>
            <a:r>
              <a:rPr lang="ko-KR" altLang="en-US" dirty="0" err="1"/>
              <a:t>탄닌</a:t>
            </a:r>
            <a:r>
              <a:rPr lang="ko-KR" altLang="en-US" dirty="0"/>
              <a:t> 성분이 꽤 많은 편이며</a:t>
            </a:r>
            <a:r>
              <a:rPr lang="en-US" altLang="ko-KR" dirty="0"/>
              <a:t>(</a:t>
            </a:r>
            <a:r>
              <a:rPr lang="ko-KR" altLang="en-US" dirty="0" err="1"/>
              <a:t>샤르빵테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en-US" altLang="ko-KR" dirty="0" err="1"/>
              <a:t>charpente</a:t>
            </a:r>
            <a:r>
              <a:rPr lang="en-US" altLang="ko-KR" dirty="0"/>
              <a:t>) </a:t>
            </a:r>
            <a:r>
              <a:rPr lang="ko-KR" altLang="en-US" dirty="0" err="1"/>
              <a:t>모란향이</a:t>
            </a:r>
            <a:r>
              <a:rPr lang="ko-KR" altLang="en-US" dirty="0"/>
              <a:t> 약간 나는 와인으로 장기 저장이 가능하다</a:t>
            </a:r>
            <a:endParaRPr lang="en-US" altLang="ko-KR" dirty="0"/>
          </a:p>
          <a:p>
            <a:pPr>
              <a:lnSpc>
                <a:spcPct val="120000"/>
              </a:lnSpc>
            </a:pPr>
            <a:r>
              <a:rPr lang="ko-KR" altLang="en-US" dirty="0" err="1"/>
              <a:t>모르공</a:t>
            </a:r>
            <a:r>
              <a:rPr lang="en-US" altLang="ko-KR" dirty="0"/>
              <a:t>(</a:t>
            </a:r>
            <a:r>
              <a:rPr lang="en-US" altLang="ko-KR" dirty="0" err="1"/>
              <a:t>Morgon</a:t>
            </a:r>
            <a:r>
              <a:rPr lang="en-US" altLang="ko-KR" dirty="0"/>
              <a:t>) – AOC </a:t>
            </a:r>
            <a:r>
              <a:rPr lang="ko-KR" altLang="en-US" dirty="0" err="1"/>
              <a:t>산화철을</a:t>
            </a:r>
            <a:r>
              <a:rPr lang="ko-KR" altLang="en-US" dirty="0"/>
              <a:t> 함유한 편암이 풍화되어 얻어진 </a:t>
            </a:r>
            <a:r>
              <a:rPr lang="en-US" altLang="ko-KR" dirty="0"/>
              <a:t>"</a:t>
            </a:r>
            <a:r>
              <a:rPr lang="ko-KR" altLang="en-US" dirty="0" err="1"/>
              <a:t>풍화암</a:t>
            </a:r>
            <a:r>
              <a:rPr lang="en-US" altLang="ko-KR" dirty="0"/>
              <a:t>"</a:t>
            </a:r>
            <a:r>
              <a:rPr lang="ko-KR" altLang="en-US" dirty="0"/>
              <a:t>으로 형성된 </a:t>
            </a:r>
            <a:r>
              <a:rPr lang="en-US" altLang="ko-KR" dirty="0"/>
              <a:t>1,100ha</a:t>
            </a:r>
            <a:r>
              <a:rPr lang="ko-KR" altLang="en-US" dirty="0"/>
              <a:t>의 지대에서 생산된다</a:t>
            </a:r>
            <a:r>
              <a:rPr lang="en-US" altLang="ko-KR" dirty="0"/>
              <a:t>. </a:t>
            </a:r>
            <a:r>
              <a:rPr lang="ko-KR" altLang="en-US" dirty="0"/>
              <a:t>짙은 </a:t>
            </a:r>
            <a:r>
              <a:rPr lang="ko-KR" altLang="en-US" dirty="0" err="1"/>
              <a:t>암홍색을</a:t>
            </a:r>
            <a:r>
              <a:rPr lang="ko-KR" altLang="en-US" dirty="0"/>
              <a:t> 띠며 살구</a:t>
            </a:r>
            <a:r>
              <a:rPr lang="en-US" altLang="ko-KR" dirty="0"/>
              <a:t>, </a:t>
            </a:r>
            <a:r>
              <a:rPr lang="ko-KR" altLang="en-US" dirty="0"/>
              <a:t>복숭아</a:t>
            </a:r>
            <a:r>
              <a:rPr lang="en-US" altLang="ko-KR" dirty="0"/>
              <a:t>, </a:t>
            </a:r>
            <a:r>
              <a:rPr lang="ko-KR" altLang="en-US" dirty="0" err="1"/>
              <a:t>산버찌의</a:t>
            </a:r>
            <a:r>
              <a:rPr lang="ko-KR" altLang="en-US" dirty="0"/>
              <a:t> </a:t>
            </a:r>
            <a:r>
              <a:rPr lang="ko-KR" altLang="en-US" dirty="0" err="1"/>
              <a:t>과일향이</a:t>
            </a:r>
            <a:r>
              <a:rPr lang="ko-KR" altLang="en-US" dirty="0"/>
              <a:t> 난다</a:t>
            </a:r>
            <a:r>
              <a:rPr lang="en-US" altLang="ko-KR" dirty="0"/>
              <a:t>. </a:t>
            </a:r>
            <a:r>
              <a:rPr lang="ko-KR" altLang="en-US" dirty="0"/>
              <a:t>맛이 진하며 </a:t>
            </a:r>
            <a:r>
              <a:rPr lang="ko-KR" altLang="en-US" dirty="0" err="1"/>
              <a:t>숙성기간은</a:t>
            </a:r>
            <a:r>
              <a:rPr lang="ko-KR" altLang="en-US" dirty="0"/>
              <a:t> </a:t>
            </a:r>
            <a:r>
              <a:rPr lang="en-US" altLang="ko-KR" dirty="0"/>
              <a:t>3~5</a:t>
            </a:r>
            <a:r>
              <a:rPr lang="ko-KR" altLang="en-US" dirty="0"/>
              <a:t>년이다</a:t>
            </a:r>
          </a:p>
          <a:p>
            <a:pPr>
              <a:lnSpc>
                <a:spcPct val="120000"/>
              </a:lnSpc>
            </a:pPr>
            <a:r>
              <a:rPr lang="ko-KR" altLang="en-US" dirty="0" err="1"/>
              <a:t>쥴리에나</a:t>
            </a:r>
            <a:r>
              <a:rPr lang="en-US" altLang="ko-KR" dirty="0"/>
              <a:t>(</a:t>
            </a:r>
            <a:r>
              <a:rPr lang="en-US" altLang="ko-KR" dirty="0" err="1"/>
              <a:t>Juliena</a:t>
            </a:r>
            <a:r>
              <a:rPr lang="en-US" altLang="ko-KR" dirty="0"/>
              <a:t>) – AOC </a:t>
            </a:r>
            <a:r>
              <a:rPr lang="ko-KR" altLang="en-US" dirty="0"/>
              <a:t>짙은 </a:t>
            </a:r>
            <a:r>
              <a:rPr lang="ko-KR" altLang="en-US" dirty="0" err="1"/>
              <a:t>루비색에</a:t>
            </a:r>
            <a:r>
              <a:rPr lang="ko-KR" altLang="en-US" dirty="0"/>
              <a:t> 향신료와 복숭아</a:t>
            </a:r>
            <a:r>
              <a:rPr lang="en-US" altLang="ko-KR" dirty="0"/>
              <a:t>, </a:t>
            </a:r>
            <a:r>
              <a:rPr lang="ko-KR" altLang="en-US" dirty="0"/>
              <a:t>딸기</a:t>
            </a:r>
            <a:r>
              <a:rPr lang="en-US" altLang="ko-KR" dirty="0"/>
              <a:t>, </a:t>
            </a:r>
            <a:r>
              <a:rPr lang="ko-KR" altLang="en-US" dirty="0"/>
              <a:t>물푸레나무 등의 </a:t>
            </a:r>
            <a:r>
              <a:rPr lang="ko-KR" altLang="en-US" dirty="0" err="1"/>
              <a:t>과일향을</a:t>
            </a:r>
            <a:r>
              <a:rPr lang="ko-KR" altLang="en-US" dirty="0"/>
              <a:t> 지닌 와인이다</a:t>
            </a:r>
            <a:r>
              <a:rPr lang="en-US" altLang="ko-KR" dirty="0"/>
              <a:t>. </a:t>
            </a:r>
            <a:r>
              <a:rPr lang="ko-KR" altLang="en-US" dirty="0"/>
              <a:t>강하고 진한 맛을 지녔으며 시간이 지남에 따라 맛이 좋아진다</a:t>
            </a:r>
            <a:r>
              <a:rPr lang="en-US" altLang="ko-KR" dirty="0"/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dirty="0" err="1"/>
              <a:t>물렝</a:t>
            </a:r>
            <a:r>
              <a:rPr lang="ko-KR" altLang="en-US" dirty="0"/>
              <a:t> 아 방 </a:t>
            </a:r>
            <a:r>
              <a:rPr lang="en-US" altLang="ko-KR" dirty="0"/>
              <a:t>(Moulin-a-Vent) – AOC </a:t>
            </a:r>
            <a:r>
              <a:rPr lang="ko-KR" altLang="en-US" dirty="0"/>
              <a:t>초기에는 신선한 </a:t>
            </a:r>
            <a:r>
              <a:rPr lang="ko-KR" altLang="en-US" dirty="0" err="1"/>
              <a:t>과일향을</a:t>
            </a:r>
            <a:r>
              <a:rPr lang="ko-KR" altLang="en-US" dirty="0"/>
              <a:t> 띠지만 시간이 흐를수록 제비꽃</a:t>
            </a:r>
            <a:r>
              <a:rPr lang="en-US" altLang="ko-KR" dirty="0"/>
              <a:t>, </a:t>
            </a:r>
            <a:r>
              <a:rPr lang="ko-KR" altLang="en-US" dirty="0"/>
              <a:t>장미 등의 </a:t>
            </a:r>
            <a:r>
              <a:rPr lang="ko-KR" altLang="en-US" dirty="0" err="1"/>
              <a:t>꽃내음이</a:t>
            </a:r>
            <a:r>
              <a:rPr lang="ko-KR" altLang="en-US" dirty="0"/>
              <a:t> 난다</a:t>
            </a:r>
            <a:r>
              <a:rPr lang="en-US" altLang="ko-KR" dirty="0"/>
              <a:t>.</a:t>
            </a:r>
            <a:r>
              <a:rPr lang="ko-KR" altLang="en-US" dirty="0"/>
              <a:t>강하면서 조화된 풍미</a:t>
            </a:r>
            <a:r>
              <a:rPr lang="en-US" altLang="ko-KR" dirty="0"/>
              <a:t>(</a:t>
            </a:r>
            <a:r>
              <a:rPr lang="ko-KR" altLang="en-US" dirty="0" err="1"/>
              <a:t>에끼리브레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en-US" altLang="ko-KR" dirty="0" err="1"/>
              <a:t>equilibre</a:t>
            </a:r>
            <a:r>
              <a:rPr lang="en-US" altLang="ko-KR" dirty="0"/>
              <a:t>)</a:t>
            </a:r>
            <a:r>
              <a:rPr lang="ko-KR" altLang="en-US" dirty="0"/>
              <a:t>를 자랑하며 </a:t>
            </a:r>
            <a:r>
              <a:rPr lang="en-US" altLang="ko-KR" dirty="0"/>
              <a:t>4~5</a:t>
            </a:r>
            <a:r>
              <a:rPr lang="ko-KR" altLang="en-US" dirty="0"/>
              <a:t>년까지 저장이 가능하다</a:t>
            </a:r>
            <a:r>
              <a:rPr lang="en-US" altLang="ko-KR" dirty="0"/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dirty="0" err="1"/>
              <a:t>레니에</a:t>
            </a:r>
            <a:r>
              <a:rPr lang="en-US" altLang="ko-KR" dirty="0"/>
              <a:t>(</a:t>
            </a:r>
            <a:r>
              <a:rPr lang="en-US" altLang="ko-KR" dirty="0" err="1"/>
              <a:t>Regnie</a:t>
            </a:r>
            <a:r>
              <a:rPr lang="en-US" altLang="ko-KR" dirty="0"/>
              <a:t>) – AOC </a:t>
            </a:r>
            <a:r>
              <a:rPr lang="ko-KR" altLang="en-US" dirty="0" err="1"/>
              <a:t>레니에는</a:t>
            </a:r>
            <a:r>
              <a:rPr lang="ko-KR" altLang="en-US" dirty="0"/>
              <a:t> 아름다운 </a:t>
            </a:r>
            <a:r>
              <a:rPr lang="ko-KR" altLang="en-US" dirty="0" err="1"/>
              <a:t>루비빛의</a:t>
            </a:r>
            <a:r>
              <a:rPr lang="ko-KR" altLang="en-US" dirty="0"/>
              <a:t> 색깔과 </a:t>
            </a:r>
            <a:r>
              <a:rPr lang="ko-KR" altLang="en-US" dirty="0" err="1"/>
              <a:t>까치밥</a:t>
            </a:r>
            <a:r>
              <a:rPr lang="ko-KR" altLang="en-US" dirty="0"/>
              <a:t> 나무 열매</a:t>
            </a:r>
            <a:r>
              <a:rPr lang="en-US" altLang="ko-KR" dirty="0"/>
              <a:t>, </a:t>
            </a:r>
            <a:r>
              <a:rPr lang="ko-KR" altLang="en-US" dirty="0"/>
              <a:t>산딸기 등의 향과</a:t>
            </a:r>
            <a:r>
              <a:rPr lang="en-US" altLang="ko-KR" dirty="0"/>
              <a:t>, </a:t>
            </a:r>
            <a:r>
              <a:rPr lang="ko-KR" altLang="en-US" dirty="0"/>
              <a:t>매우 우아한맛으로 매혹적이다</a:t>
            </a:r>
            <a:r>
              <a:rPr lang="en-US" altLang="ko-KR" dirty="0"/>
              <a:t>. </a:t>
            </a:r>
            <a:r>
              <a:rPr lang="ko-KR" altLang="en-US" dirty="0"/>
              <a:t>이 와인의 힘찬 성질은 </a:t>
            </a:r>
            <a:r>
              <a:rPr lang="ko-KR" altLang="en-US" dirty="0" err="1"/>
              <a:t>모르공과</a:t>
            </a:r>
            <a:r>
              <a:rPr lang="ko-KR" altLang="en-US" dirty="0"/>
              <a:t> 비슷하게 느껴지기도 한다</a:t>
            </a:r>
            <a:r>
              <a:rPr lang="en-US" altLang="ko-KR" dirty="0"/>
              <a:t>.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8021577" y="6550223"/>
            <a:ext cx="112242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 err="1">
                <a:solidFill>
                  <a:srgbClr val="0000FF"/>
                </a:solidFill>
              </a:rPr>
              <a:t>보졸레</a:t>
            </a:r>
            <a:r>
              <a:rPr lang="ko-KR" altLang="en-US" sz="1400" dirty="0">
                <a:solidFill>
                  <a:srgbClr val="0000FF"/>
                </a:solidFill>
              </a:rPr>
              <a:t> 지역</a:t>
            </a:r>
          </a:p>
        </p:txBody>
      </p:sp>
    </p:spTree>
    <p:extLst>
      <p:ext uri="{BB962C8B-B14F-4D97-AF65-F5344CB8AC3E}">
        <p14:creationId xmlns:p14="http://schemas.microsoft.com/office/powerpoint/2010/main" val="14045267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76518" y="279699"/>
            <a:ext cx="8364070" cy="5897264"/>
          </a:xfrm>
        </p:spPr>
        <p:txBody>
          <a:bodyPr>
            <a:normAutofit fontScale="55000" lnSpcReduction="20000"/>
          </a:bodyPr>
          <a:lstStyle/>
          <a:p>
            <a:pPr>
              <a:lnSpc>
                <a:spcPct val="170000"/>
              </a:lnSpc>
            </a:pPr>
            <a:r>
              <a:rPr lang="ko-KR" altLang="en-US" dirty="0" err="1">
                <a:solidFill>
                  <a:srgbClr val="0000FF"/>
                </a:solidFill>
              </a:rPr>
              <a:t>보졸레</a:t>
            </a:r>
            <a:r>
              <a:rPr lang="ko-KR" altLang="en-US" dirty="0">
                <a:solidFill>
                  <a:srgbClr val="0000FF"/>
                </a:solidFill>
              </a:rPr>
              <a:t> </a:t>
            </a:r>
            <a:r>
              <a:rPr lang="ko-KR" altLang="en-US" dirty="0" err="1">
                <a:solidFill>
                  <a:srgbClr val="0000FF"/>
                </a:solidFill>
              </a:rPr>
              <a:t>누보</a:t>
            </a:r>
            <a:r>
              <a:rPr lang="en-US" altLang="ko-KR" dirty="0">
                <a:solidFill>
                  <a:srgbClr val="0000FF"/>
                </a:solidFill>
              </a:rPr>
              <a:t>(Beaujolais Nouveau) </a:t>
            </a:r>
            <a:r>
              <a:rPr lang="ko-KR" altLang="en-US" dirty="0">
                <a:solidFill>
                  <a:srgbClr val="0000FF"/>
                </a:solidFill>
              </a:rPr>
              <a:t>법령에 의해 매년 </a:t>
            </a:r>
            <a:r>
              <a:rPr lang="en-US" altLang="ko-KR" dirty="0">
                <a:solidFill>
                  <a:srgbClr val="0000FF"/>
                </a:solidFill>
              </a:rPr>
              <a:t>11</a:t>
            </a:r>
            <a:r>
              <a:rPr lang="ko-KR" altLang="en-US" dirty="0">
                <a:solidFill>
                  <a:srgbClr val="0000FF"/>
                </a:solidFill>
              </a:rPr>
              <a:t>월 세 번째 목요일 새벽 </a:t>
            </a:r>
            <a:r>
              <a:rPr lang="en-US" altLang="ko-KR" dirty="0">
                <a:solidFill>
                  <a:srgbClr val="0000FF"/>
                </a:solidFill>
              </a:rPr>
              <a:t>0</a:t>
            </a:r>
            <a:r>
              <a:rPr lang="ko-KR" altLang="en-US" dirty="0">
                <a:solidFill>
                  <a:srgbClr val="0000FF"/>
                </a:solidFill>
              </a:rPr>
              <a:t>시를 기해 전세계적으로 일제히 판매에 들어간다</a:t>
            </a:r>
            <a:r>
              <a:rPr lang="en-US" altLang="ko-KR" dirty="0">
                <a:solidFill>
                  <a:srgbClr val="0000FF"/>
                </a:solidFill>
              </a:rPr>
              <a:t>. </a:t>
            </a:r>
            <a:r>
              <a:rPr lang="ko-KR" altLang="en-US" dirty="0" err="1">
                <a:solidFill>
                  <a:srgbClr val="0000FF"/>
                </a:solidFill>
              </a:rPr>
              <a:t>보졸레</a:t>
            </a:r>
            <a:r>
              <a:rPr lang="ko-KR" altLang="en-US" dirty="0">
                <a:solidFill>
                  <a:srgbClr val="0000FF"/>
                </a:solidFill>
              </a:rPr>
              <a:t> </a:t>
            </a:r>
            <a:r>
              <a:rPr lang="ko-KR" altLang="en-US" dirty="0" err="1">
                <a:solidFill>
                  <a:srgbClr val="0000FF"/>
                </a:solidFill>
              </a:rPr>
              <a:t>누보라는</a:t>
            </a:r>
            <a:r>
              <a:rPr lang="ko-KR" altLang="en-US" dirty="0">
                <a:solidFill>
                  <a:srgbClr val="0000FF"/>
                </a:solidFill>
              </a:rPr>
              <a:t> 명칭은 엄격한 검사를 거쳐 일정 기준을 충족시킨 </a:t>
            </a:r>
            <a:r>
              <a:rPr lang="ko-KR" altLang="en-US" dirty="0" err="1">
                <a:solidFill>
                  <a:srgbClr val="0000FF"/>
                </a:solidFill>
              </a:rPr>
              <a:t>보졸레</a:t>
            </a:r>
            <a:r>
              <a:rPr lang="ko-KR" altLang="en-US" dirty="0">
                <a:solidFill>
                  <a:srgbClr val="0000FF"/>
                </a:solidFill>
              </a:rPr>
              <a:t> 지역의 </a:t>
            </a:r>
            <a:r>
              <a:rPr lang="ko-KR" altLang="en-US" dirty="0" err="1">
                <a:solidFill>
                  <a:srgbClr val="0000FF"/>
                </a:solidFill>
              </a:rPr>
              <a:t>햇포도주에만</a:t>
            </a:r>
            <a:r>
              <a:rPr lang="ko-KR" altLang="en-US" dirty="0">
                <a:solidFill>
                  <a:srgbClr val="0000FF"/>
                </a:solidFill>
              </a:rPr>
              <a:t> 붙일 수 있다</a:t>
            </a:r>
            <a:r>
              <a:rPr lang="en-US" altLang="ko-KR" dirty="0">
                <a:solidFill>
                  <a:srgbClr val="0000FF"/>
                </a:solidFill>
              </a:rPr>
              <a:t>.  </a:t>
            </a:r>
            <a:r>
              <a:rPr lang="ko-KR" altLang="en-US" dirty="0">
                <a:solidFill>
                  <a:srgbClr val="0000FF"/>
                </a:solidFill>
              </a:rPr>
              <a:t>즉 라벨에 </a:t>
            </a:r>
            <a:r>
              <a:rPr lang="en-US" altLang="ko-KR" dirty="0">
                <a:solidFill>
                  <a:srgbClr val="0000FF"/>
                </a:solidFill>
              </a:rPr>
              <a:t>AOC(</a:t>
            </a:r>
            <a:r>
              <a:rPr lang="ko-KR" altLang="en-US" dirty="0">
                <a:solidFill>
                  <a:srgbClr val="0000FF"/>
                </a:solidFill>
              </a:rPr>
              <a:t>원산지통제명칭</a:t>
            </a:r>
            <a:r>
              <a:rPr lang="en-US" altLang="ko-KR" dirty="0">
                <a:solidFill>
                  <a:srgbClr val="0000FF"/>
                </a:solidFill>
              </a:rPr>
              <a:t>)</a:t>
            </a:r>
            <a:r>
              <a:rPr lang="ko-KR" altLang="en-US" dirty="0">
                <a:solidFill>
                  <a:srgbClr val="0000FF"/>
                </a:solidFill>
              </a:rPr>
              <a:t>가 표기되며</a:t>
            </a:r>
            <a:r>
              <a:rPr lang="en-US" altLang="ko-KR" dirty="0">
                <a:solidFill>
                  <a:srgbClr val="0000FF"/>
                </a:solidFill>
              </a:rPr>
              <a:t>, </a:t>
            </a:r>
            <a:r>
              <a:rPr lang="ko-KR" altLang="en-US" dirty="0" err="1">
                <a:solidFill>
                  <a:srgbClr val="0000FF"/>
                </a:solidFill>
              </a:rPr>
              <a:t>보졸레</a:t>
            </a:r>
            <a:r>
              <a:rPr lang="ko-KR" altLang="en-US" dirty="0">
                <a:solidFill>
                  <a:srgbClr val="0000FF"/>
                </a:solidFill>
              </a:rPr>
              <a:t> </a:t>
            </a:r>
            <a:r>
              <a:rPr lang="ko-KR" altLang="en-US" dirty="0" err="1">
                <a:solidFill>
                  <a:srgbClr val="0000FF"/>
                </a:solidFill>
              </a:rPr>
              <a:t>누보는</a:t>
            </a:r>
            <a:r>
              <a:rPr lang="ko-KR" altLang="en-US" dirty="0">
                <a:solidFill>
                  <a:srgbClr val="0000FF"/>
                </a:solidFill>
              </a:rPr>
              <a:t> </a:t>
            </a:r>
            <a:r>
              <a:rPr lang="ko-KR" altLang="en-US" dirty="0" err="1">
                <a:solidFill>
                  <a:srgbClr val="0000FF"/>
                </a:solidFill>
              </a:rPr>
              <a:t>보졸레</a:t>
            </a:r>
            <a:r>
              <a:rPr lang="ko-KR" altLang="en-US" dirty="0">
                <a:solidFill>
                  <a:srgbClr val="0000FF"/>
                </a:solidFill>
              </a:rPr>
              <a:t> 지역에서 첫 수확되는 </a:t>
            </a:r>
            <a:r>
              <a:rPr lang="ko-KR" altLang="en-US" dirty="0" err="1">
                <a:solidFill>
                  <a:srgbClr val="0000FF"/>
                </a:solidFill>
              </a:rPr>
              <a:t>적포도를</a:t>
            </a:r>
            <a:r>
              <a:rPr lang="ko-KR" altLang="en-US" dirty="0">
                <a:solidFill>
                  <a:srgbClr val="0000FF"/>
                </a:solidFill>
              </a:rPr>
              <a:t> 일주일 정도 발효시킨 후 </a:t>
            </a:r>
            <a:r>
              <a:rPr lang="en-US" altLang="ko-KR" dirty="0">
                <a:solidFill>
                  <a:srgbClr val="0000FF"/>
                </a:solidFill>
              </a:rPr>
              <a:t>4~5</a:t>
            </a:r>
            <a:r>
              <a:rPr lang="ko-KR" altLang="en-US" dirty="0">
                <a:solidFill>
                  <a:srgbClr val="0000FF"/>
                </a:solidFill>
              </a:rPr>
              <a:t>주간의 짧은 숙성과정을 거쳐 여과</a:t>
            </a:r>
            <a:r>
              <a:rPr lang="en-US" altLang="ko-KR" dirty="0">
                <a:solidFill>
                  <a:srgbClr val="0000FF"/>
                </a:solidFill>
              </a:rPr>
              <a:t>, </a:t>
            </a:r>
            <a:r>
              <a:rPr lang="ko-KR" altLang="en-US" dirty="0" err="1">
                <a:solidFill>
                  <a:srgbClr val="0000FF"/>
                </a:solidFill>
              </a:rPr>
              <a:t>병입한다</a:t>
            </a:r>
            <a:r>
              <a:rPr lang="en-US" altLang="ko-KR" dirty="0">
                <a:solidFill>
                  <a:srgbClr val="0000FF"/>
                </a:solidFill>
              </a:rPr>
              <a:t>. </a:t>
            </a:r>
            <a:r>
              <a:rPr lang="ko-KR" altLang="en-US" dirty="0">
                <a:solidFill>
                  <a:srgbClr val="0000FF"/>
                </a:solidFill>
              </a:rPr>
              <a:t>이 때문에 </a:t>
            </a:r>
            <a:r>
              <a:rPr lang="ko-KR" altLang="en-US" dirty="0" err="1">
                <a:solidFill>
                  <a:srgbClr val="0000FF"/>
                </a:solidFill>
              </a:rPr>
              <a:t>탄닌</a:t>
            </a:r>
            <a:r>
              <a:rPr lang="ko-KR" altLang="en-US" dirty="0">
                <a:solidFill>
                  <a:srgbClr val="0000FF"/>
                </a:solidFill>
              </a:rPr>
              <a:t> 성분 등의 추출이 적어 맛이 가볍고 상큼하다</a:t>
            </a:r>
            <a:r>
              <a:rPr lang="en-US" altLang="ko-KR" dirty="0">
                <a:solidFill>
                  <a:srgbClr val="0000FF"/>
                </a:solidFill>
              </a:rPr>
              <a:t>. </a:t>
            </a:r>
            <a:r>
              <a:rPr lang="ko-KR" altLang="en-US" dirty="0">
                <a:solidFill>
                  <a:srgbClr val="0000FF"/>
                </a:solidFill>
              </a:rPr>
              <a:t>또 </a:t>
            </a:r>
            <a:r>
              <a:rPr lang="ko-KR" altLang="en-US" dirty="0" err="1">
                <a:solidFill>
                  <a:srgbClr val="0000FF"/>
                </a:solidFill>
              </a:rPr>
              <a:t>과일향이</a:t>
            </a:r>
            <a:r>
              <a:rPr lang="ko-KR" altLang="en-US" dirty="0">
                <a:solidFill>
                  <a:srgbClr val="0000FF"/>
                </a:solidFill>
              </a:rPr>
              <a:t> 풍부하고 신선한 것이 특징이다</a:t>
            </a:r>
            <a:r>
              <a:rPr lang="en-US" altLang="ko-KR" dirty="0">
                <a:solidFill>
                  <a:srgbClr val="0000FF"/>
                </a:solidFill>
              </a:rPr>
              <a:t>. </a:t>
            </a:r>
            <a:r>
              <a:rPr lang="ko-KR" altLang="en-US" dirty="0">
                <a:solidFill>
                  <a:srgbClr val="0000FF"/>
                </a:solidFill>
              </a:rPr>
              <a:t>발효 과정이 짧기 때문에 일반 레드와인보다 엷게 착색되며</a:t>
            </a:r>
            <a:r>
              <a:rPr lang="en-US" altLang="ko-KR" dirty="0">
                <a:solidFill>
                  <a:srgbClr val="0000FF"/>
                </a:solidFill>
              </a:rPr>
              <a:t>, </a:t>
            </a:r>
            <a:r>
              <a:rPr lang="ko-KR" altLang="en-US" dirty="0">
                <a:solidFill>
                  <a:srgbClr val="0000FF"/>
                </a:solidFill>
              </a:rPr>
              <a:t>이에 따라 핑크색을 머금은 엷은 붉은색을 띈다</a:t>
            </a:r>
            <a:r>
              <a:rPr lang="en-US" altLang="ko-KR" dirty="0">
                <a:solidFill>
                  <a:srgbClr val="0000FF"/>
                </a:solidFill>
              </a:rPr>
              <a:t>. </a:t>
            </a:r>
            <a:r>
              <a:rPr lang="ko-KR" altLang="en-US" dirty="0" err="1">
                <a:solidFill>
                  <a:srgbClr val="0000FF"/>
                </a:solidFill>
              </a:rPr>
              <a:t>보졸레</a:t>
            </a:r>
            <a:r>
              <a:rPr lang="ko-KR" altLang="en-US" dirty="0">
                <a:solidFill>
                  <a:srgbClr val="0000FF"/>
                </a:solidFill>
              </a:rPr>
              <a:t> </a:t>
            </a:r>
            <a:r>
              <a:rPr lang="ko-KR" altLang="en-US" dirty="0" err="1">
                <a:solidFill>
                  <a:srgbClr val="0000FF"/>
                </a:solidFill>
              </a:rPr>
              <a:t>누보의</a:t>
            </a:r>
            <a:r>
              <a:rPr lang="ko-KR" altLang="en-US" dirty="0">
                <a:solidFill>
                  <a:srgbClr val="0000FF"/>
                </a:solidFill>
              </a:rPr>
              <a:t> 포도 품종은 </a:t>
            </a:r>
            <a:r>
              <a:rPr lang="ko-KR" altLang="en-US" b="1" dirty="0" err="1">
                <a:solidFill>
                  <a:srgbClr val="FF0000"/>
                </a:solidFill>
              </a:rPr>
              <a:t>가메</a:t>
            </a:r>
            <a:r>
              <a:rPr lang="en-US" altLang="ko-KR" b="1" dirty="0">
                <a:solidFill>
                  <a:srgbClr val="FF0000"/>
                </a:solidFill>
              </a:rPr>
              <a:t>(Gamay)</a:t>
            </a:r>
            <a:r>
              <a:rPr lang="ko-KR" altLang="en-US" dirty="0">
                <a:solidFill>
                  <a:srgbClr val="0000FF"/>
                </a:solidFill>
              </a:rPr>
              <a:t>인데</a:t>
            </a:r>
            <a:r>
              <a:rPr lang="en-US" altLang="ko-KR" dirty="0">
                <a:solidFill>
                  <a:srgbClr val="0000FF"/>
                </a:solidFill>
              </a:rPr>
              <a:t>, </a:t>
            </a:r>
            <a:r>
              <a:rPr lang="ko-KR" altLang="en-US" dirty="0">
                <a:solidFill>
                  <a:srgbClr val="0000FF"/>
                </a:solidFill>
              </a:rPr>
              <a:t>다른 품종에 비해 </a:t>
            </a:r>
            <a:r>
              <a:rPr lang="ko-KR" altLang="en-US" dirty="0" err="1">
                <a:solidFill>
                  <a:srgbClr val="0000FF"/>
                </a:solidFill>
              </a:rPr>
              <a:t>보존성이</a:t>
            </a:r>
            <a:r>
              <a:rPr lang="ko-KR" altLang="en-US" dirty="0">
                <a:solidFill>
                  <a:srgbClr val="0000FF"/>
                </a:solidFill>
              </a:rPr>
              <a:t> 약해 시간이 지날수록 품질이 떨어지며 쉽게 변질되는 특성이 있다</a:t>
            </a:r>
            <a:r>
              <a:rPr lang="en-US" altLang="ko-KR" dirty="0">
                <a:solidFill>
                  <a:srgbClr val="0000FF"/>
                </a:solidFill>
              </a:rPr>
              <a:t>. </a:t>
            </a:r>
            <a:r>
              <a:rPr lang="ko-KR" altLang="en-US" dirty="0" err="1">
                <a:solidFill>
                  <a:srgbClr val="0000FF"/>
                </a:solidFill>
              </a:rPr>
              <a:t>보졸레</a:t>
            </a:r>
            <a:r>
              <a:rPr lang="ko-KR" altLang="en-US" dirty="0">
                <a:solidFill>
                  <a:srgbClr val="0000FF"/>
                </a:solidFill>
              </a:rPr>
              <a:t> </a:t>
            </a:r>
            <a:r>
              <a:rPr lang="ko-KR" altLang="en-US" dirty="0" err="1">
                <a:solidFill>
                  <a:srgbClr val="0000FF"/>
                </a:solidFill>
              </a:rPr>
              <a:t>누보는</a:t>
            </a:r>
            <a:r>
              <a:rPr lang="ko-KR" altLang="en-US" dirty="0">
                <a:solidFill>
                  <a:srgbClr val="0000FF"/>
                </a:solidFill>
              </a:rPr>
              <a:t> 추수감사절과 크리스마스 또는 새해까지</a:t>
            </a:r>
            <a:r>
              <a:rPr lang="en-US" altLang="ko-KR" dirty="0">
                <a:solidFill>
                  <a:srgbClr val="0000FF"/>
                </a:solidFill>
              </a:rPr>
              <a:t>, </a:t>
            </a:r>
            <a:r>
              <a:rPr lang="ko-KR" altLang="en-US" dirty="0">
                <a:solidFill>
                  <a:srgbClr val="0000FF"/>
                </a:solidFill>
              </a:rPr>
              <a:t>출하된 지 </a:t>
            </a:r>
            <a:r>
              <a:rPr lang="en-US" altLang="ko-KR" dirty="0">
                <a:solidFill>
                  <a:srgbClr val="0000FF"/>
                </a:solidFill>
              </a:rPr>
              <a:t>1~2</a:t>
            </a:r>
            <a:r>
              <a:rPr lang="ko-KR" altLang="en-US" dirty="0">
                <a:solidFill>
                  <a:srgbClr val="0000FF"/>
                </a:solidFill>
              </a:rPr>
              <a:t>개월 내에 가장 많이 소비된다</a:t>
            </a:r>
            <a:r>
              <a:rPr lang="en-US" altLang="ko-KR" dirty="0">
                <a:solidFill>
                  <a:srgbClr val="0000FF"/>
                </a:solidFill>
              </a:rPr>
              <a:t>. </a:t>
            </a:r>
            <a:r>
              <a:rPr lang="ko-KR" altLang="en-US" dirty="0">
                <a:solidFill>
                  <a:srgbClr val="0000FF"/>
                </a:solidFill>
              </a:rPr>
              <a:t>통상 이듬해 부활절 전까지도 마시지만 이때는 신선한 맛이 적고 변질되기 시작해 와인으로서 생명력이 없어진다</a:t>
            </a:r>
            <a:r>
              <a:rPr lang="en-US" altLang="ko-KR" dirty="0">
                <a:solidFill>
                  <a:srgbClr val="0000FF"/>
                </a:solidFill>
              </a:rPr>
              <a:t>. </a:t>
            </a:r>
            <a:r>
              <a:rPr lang="ko-KR" altLang="en-US" dirty="0" err="1">
                <a:solidFill>
                  <a:srgbClr val="0000FF"/>
                </a:solidFill>
              </a:rPr>
              <a:t>보졸레</a:t>
            </a:r>
            <a:r>
              <a:rPr lang="ko-KR" altLang="en-US" dirty="0">
                <a:solidFill>
                  <a:srgbClr val="0000FF"/>
                </a:solidFill>
              </a:rPr>
              <a:t> </a:t>
            </a:r>
            <a:r>
              <a:rPr lang="ko-KR" altLang="en-US" dirty="0" err="1">
                <a:solidFill>
                  <a:srgbClr val="0000FF"/>
                </a:solidFill>
              </a:rPr>
              <a:t>누보는</a:t>
            </a:r>
            <a:r>
              <a:rPr lang="ko-KR" altLang="en-US" dirty="0">
                <a:solidFill>
                  <a:srgbClr val="0000FF"/>
                </a:solidFill>
              </a:rPr>
              <a:t> 레드와인이면서 화이트와인의 특성을 지니고 있기 때문에 약간 차게</a:t>
            </a:r>
            <a:r>
              <a:rPr lang="en-US" altLang="ko-KR" dirty="0">
                <a:solidFill>
                  <a:srgbClr val="0000FF"/>
                </a:solidFill>
              </a:rPr>
              <a:t>(</a:t>
            </a:r>
            <a:r>
              <a:rPr lang="ko-KR" altLang="en-US" dirty="0">
                <a:solidFill>
                  <a:srgbClr val="0000FF"/>
                </a:solidFill>
              </a:rPr>
              <a:t>섭씨 </a:t>
            </a:r>
            <a:r>
              <a:rPr lang="en-US" altLang="ko-KR" dirty="0">
                <a:solidFill>
                  <a:srgbClr val="0000FF"/>
                </a:solidFill>
              </a:rPr>
              <a:t>10~13</a:t>
            </a:r>
            <a:r>
              <a:rPr lang="ko-KR" altLang="en-US" dirty="0">
                <a:solidFill>
                  <a:srgbClr val="0000FF"/>
                </a:solidFill>
              </a:rPr>
              <a:t>도</a:t>
            </a:r>
            <a:r>
              <a:rPr lang="en-US" altLang="ko-KR" dirty="0">
                <a:solidFill>
                  <a:srgbClr val="0000FF"/>
                </a:solidFill>
              </a:rPr>
              <a:t>)</a:t>
            </a:r>
            <a:r>
              <a:rPr lang="ko-KR" altLang="en-US" dirty="0">
                <a:solidFill>
                  <a:srgbClr val="0000FF"/>
                </a:solidFill>
              </a:rPr>
              <a:t>해서 마시는 것이 좋다</a:t>
            </a:r>
            <a:r>
              <a:rPr lang="en-US" altLang="ko-KR" dirty="0">
                <a:solidFill>
                  <a:srgbClr val="0000FF"/>
                </a:solidFill>
              </a:rPr>
              <a:t>. </a:t>
            </a:r>
            <a:r>
              <a:rPr lang="ko-KR" altLang="en-US" dirty="0">
                <a:solidFill>
                  <a:srgbClr val="0000FF"/>
                </a:solidFill>
              </a:rPr>
              <a:t>가벼운 음식이면 어느 것이든 잘 어울린다</a:t>
            </a:r>
          </a:p>
          <a:p>
            <a:pPr>
              <a:lnSpc>
                <a:spcPct val="170000"/>
              </a:lnSpc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942644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9735" y="1217497"/>
            <a:ext cx="1613675" cy="1550641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>
            <a:normAutofit/>
          </a:bodyPr>
          <a:lstStyle/>
          <a:p>
            <a:r>
              <a:rPr lang="ko-KR" altLang="en-US" sz="3600" dirty="0" err="1"/>
              <a:t>랑그독</a:t>
            </a:r>
            <a:r>
              <a:rPr lang="en-US" altLang="ko-KR" sz="3600" dirty="0"/>
              <a:t>-</a:t>
            </a:r>
            <a:r>
              <a:rPr lang="ko-KR" altLang="en-US" sz="3600" dirty="0" err="1"/>
              <a:t>루씨옹</a:t>
            </a:r>
            <a:r>
              <a:rPr lang="ko-KR" altLang="en-US" sz="3600" dirty="0"/>
              <a:t> </a:t>
            </a:r>
            <a:r>
              <a:rPr lang="en-US" altLang="ko-KR" sz="3600" dirty="0"/>
              <a:t>(Langue </a:t>
            </a:r>
            <a:r>
              <a:rPr lang="en-US" altLang="ko-KR" sz="3600" dirty="0" err="1"/>
              <a:t>d'oc</a:t>
            </a:r>
            <a:r>
              <a:rPr lang="en-US" altLang="ko-KR" sz="3600" dirty="0"/>
              <a:t> -Roussillon)</a:t>
            </a:r>
            <a:r>
              <a:rPr lang="ko-KR" altLang="en-US" sz="3600" dirty="0"/>
              <a:t>지방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07576" y="855233"/>
            <a:ext cx="8971878" cy="5733825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ko-KR" altLang="en-US" sz="1100" dirty="0"/>
              <a:t>포도원의 면적 </a:t>
            </a:r>
            <a:r>
              <a:rPr lang="en-US" altLang="ko-KR" sz="1100" dirty="0"/>
              <a:t>40,000</a:t>
            </a:r>
            <a:r>
              <a:rPr lang="ko-KR" altLang="en-US" sz="1100" dirty="0" err="1"/>
              <a:t>헥타</a:t>
            </a:r>
            <a:endParaRPr lang="ko-KR" altLang="en-US" sz="1050" dirty="0"/>
          </a:p>
          <a:p>
            <a:pPr>
              <a:lnSpc>
                <a:spcPct val="120000"/>
              </a:lnSpc>
            </a:pPr>
            <a:r>
              <a:rPr lang="ko-KR" altLang="en-US" sz="1100" dirty="0"/>
              <a:t>포도 품종 </a:t>
            </a:r>
          </a:p>
          <a:p>
            <a:pPr>
              <a:lnSpc>
                <a:spcPct val="120000"/>
              </a:lnSpc>
            </a:pPr>
            <a:r>
              <a:rPr lang="ko-KR" altLang="en-US" sz="1100" dirty="0"/>
              <a:t>레드 와인 </a:t>
            </a:r>
            <a:r>
              <a:rPr lang="en-US" altLang="ko-KR" sz="1100" dirty="0"/>
              <a:t>-</a:t>
            </a:r>
            <a:r>
              <a:rPr lang="ko-KR" altLang="en-US" sz="1100" dirty="0" err="1"/>
              <a:t>까리냥</a:t>
            </a:r>
            <a:r>
              <a:rPr lang="en-US" altLang="ko-KR" sz="1100" dirty="0"/>
              <a:t>(Carignan), </a:t>
            </a:r>
            <a:r>
              <a:rPr lang="ko-KR" altLang="en-US" sz="1100" dirty="0" err="1"/>
              <a:t>그르나슈</a:t>
            </a:r>
            <a:r>
              <a:rPr lang="ko-KR" altLang="en-US" sz="1100" dirty="0"/>
              <a:t> </a:t>
            </a:r>
            <a:r>
              <a:rPr lang="ko-KR" altLang="en-US" sz="1100" dirty="0" err="1"/>
              <a:t>누아르</a:t>
            </a:r>
            <a:r>
              <a:rPr lang="en-US" altLang="ko-KR" sz="1100" dirty="0"/>
              <a:t>(Grenache Noir), </a:t>
            </a:r>
            <a:r>
              <a:rPr lang="ko-KR" altLang="en-US" sz="1100" dirty="0" err="1"/>
              <a:t>쌩쏘</a:t>
            </a:r>
            <a:r>
              <a:rPr lang="en-US" altLang="ko-KR" sz="1100" dirty="0"/>
              <a:t>(</a:t>
            </a:r>
            <a:r>
              <a:rPr lang="en-US" altLang="ko-KR" sz="1100" dirty="0" err="1"/>
              <a:t>Cinsault</a:t>
            </a:r>
            <a:r>
              <a:rPr lang="en-US" altLang="ko-KR" sz="1100" dirty="0"/>
              <a:t>), </a:t>
            </a:r>
            <a:r>
              <a:rPr lang="ko-KR" altLang="en-US" sz="1100" dirty="0" err="1"/>
              <a:t>무르베드르</a:t>
            </a:r>
            <a:r>
              <a:rPr lang="en-US" altLang="ko-KR" sz="1100" dirty="0"/>
              <a:t>(</a:t>
            </a:r>
            <a:r>
              <a:rPr lang="en-US" altLang="ko-KR" sz="1100" dirty="0" err="1"/>
              <a:t>Mourvedre</a:t>
            </a:r>
            <a:r>
              <a:rPr lang="en-US" altLang="ko-KR" sz="1100" dirty="0"/>
              <a:t>), </a:t>
            </a:r>
            <a:r>
              <a:rPr lang="ko-KR" altLang="en-US" sz="1100" dirty="0"/>
              <a:t>쉬라</a:t>
            </a:r>
            <a:r>
              <a:rPr lang="en-US" altLang="ko-KR" sz="1100" dirty="0"/>
              <a:t>(</a:t>
            </a:r>
            <a:r>
              <a:rPr lang="en-US" altLang="ko-KR" sz="1100" dirty="0" err="1"/>
              <a:t>syrah</a:t>
            </a:r>
            <a:r>
              <a:rPr lang="en-US" altLang="ko-KR" sz="1100" dirty="0"/>
              <a:t>)</a:t>
            </a:r>
          </a:p>
          <a:p>
            <a:pPr>
              <a:lnSpc>
                <a:spcPct val="120000"/>
              </a:lnSpc>
            </a:pPr>
            <a:r>
              <a:rPr lang="ko-KR" altLang="en-US" sz="1100" dirty="0"/>
              <a:t>화이트와인 </a:t>
            </a:r>
            <a:r>
              <a:rPr lang="en-US" altLang="ko-KR" sz="1100" dirty="0"/>
              <a:t>-</a:t>
            </a:r>
            <a:r>
              <a:rPr lang="ko-KR" altLang="en-US" sz="1100" dirty="0" err="1"/>
              <a:t>마까뵈</a:t>
            </a:r>
            <a:r>
              <a:rPr lang="en-US" altLang="ko-KR" sz="1100" dirty="0"/>
              <a:t>(</a:t>
            </a:r>
            <a:r>
              <a:rPr lang="en-US" altLang="ko-KR" sz="1100" dirty="0" err="1"/>
              <a:t>Macabeu</a:t>
            </a:r>
            <a:r>
              <a:rPr lang="en-US" altLang="ko-KR" sz="1100" dirty="0"/>
              <a:t>), </a:t>
            </a:r>
            <a:r>
              <a:rPr lang="ko-KR" altLang="en-US" sz="1100" dirty="0" err="1"/>
              <a:t>그르나슈</a:t>
            </a:r>
            <a:r>
              <a:rPr lang="ko-KR" altLang="en-US" sz="1100" dirty="0"/>
              <a:t> </a:t>
            </a:r>
            <a:r>
              <a:rPr lang="ko-KR" altLang="en-US" sz="1100" dirty="0" err="1"/>
              <a:t>블랑</a:t>
            </a:r>
            <a:r>
              <a:rPr lang="en-US" altLang="ko-KR" sz="1100" dirty="0"/>
              <a:t>(Grenache Blanc), </a:t>
            </a:r>
            <a:r>
              <a:rPr lang="ko-KR" altLang="en-US" sz="1100" dirty="0" err="1"/>
              <a:t>부르불랭</a:t>
            </a:r>
            <a:r>
              <a:rPr lang="en-US" altLang="ko-KR" sz="1100" dirty="0"/>
              <a:t>(</a:t>
            </a:r>
            <a:r>
              <a:rPr lang="en-US" altLang="ko-KR" sz="1100" dirty="0" err="1"/>
              <a:t>Bourboulenc</a:t>
            </a:r>
            <a:r>
              <a:rPr lang="en-US" altLang="ko-KR" sz="1100" dirty="0"/>
              <a:t>), </a:t>
            </a:r>
            <a:r>
              <a:rPr lang="ko-KR" altLang="en-US" sz="1100" dirty="0" err="1"/>
              <a:t>끌레렛뜨</a:t>
            </a:r>
            <a:r>
              <a:rPr lang="en-US" altLang="ko-KR" sz="1100" dirty="0"/>
              <a:t>(</a:t>
            </a:r>
            <a:r>
              <a:rPr lang="en-US" altLang="ko-KR" sz="1100" dirty="0" err="1"/>
              <a:t>Clairette</a:t>
            </a:r>
            <a:r>
              <a:rPr lang="en-US" altLang="ko-KR" sz="1100" dirty="0"/>
              <a:t>) ,</a:t>
            </a:r>
            <a:r>
              <a:rPr lang="ko-KR" altLang="en-US" sz="1100" dirty="0" err="1"/>
              <a:t>픽푸</a:t>
            </a:r>
            <a:r>
              <a:rPr lang="en-US" altLang="ko-KR" sz="1100" dirty="0"/>
              <a:t>(</a:t>
            </a:r>
            <a:r>
              <a:rPr lang="en-US" altLang="ko-KR" sz="1100" dirty="0" err="1"/>
              <a:t>Picpoul</a:t>
            </a:r>
            <a:r>
              <a:rPr lang="en-US" altLang="ko-KR" sz="1100" dirty="0"/>
              <a:t>)</a:t>
            </a:r>
          </a:p>
          <a:p>
            <a:pPr>
              <a:lnSpc>
                <a:spcPct val="120000"/>
              </a:lnSpc>
            </a:pPr>
            <a:r>
              <a:rPr lang="ko-KR" altLang="en-US" sz="1100" dirty="0" err="1"/>
              <a:t>색상별</a:t>
            </a:r>
            <a:r>
              <a:rPr lang="ko-KR" altLang="en-US" sz="1100" dirty="0"/>
              <a:t> 비율 </a:t>
            </a:r>
            <a:r>
              <a:rPr lang="ko-KR" altLang="en-US" sz="1100" dirty="0" err="1"/>
              <a:t>로제와인</a:t>
            </a:r>
            <a:r>
              <a:rPr lang="ko-KR" altLang="en-US" sz="1100" dirty="0"/>
              <a:t> </a:t>
            </a:r>
            <a:r>
              <a:rPr lang="en-US" altLang="ko-KR" sz="1100" dirty="0"/>
              <a:t>- 83% </a:t>
            </a:r>
            <a:r>
              <a:rPr lang="ko-KR" altLang="en-US" sz="1100" dirty="0" err="1"/>
              <a:t>레드와인</a:t>
            </a:r>
            <a:r>
              <a:rPr lang="ko-KR" altLang="en-US" sz="1100" dirty="0"/>
              <a:t> </a:t>
            </a:r>
            <a:r>
              <a:rPr lang="en-US" altLang="ko-KR" sz="1100" dirty="0"/>
              <a:t>- 11% </a:t>
            </a:r>
            <a:r>
              <a:rPr lang="ko-KR" altLang="en-US" sz="1100" dirty="0"/>
              <a:t>화이트와인 </a:t>
            </a:r>
            <a:r>
              <a:rPr lang="en-US" altLang="ko-KR" sz="1100" dirty="0"/>
              <a:t>- 6%</a:t>
            </a:r>
          </a:p>
          <a:p>
            <a:pPr>
              <a:lnSpc>
                <a:spcPct val="120000"/>
              </a:lnSpc>
            </a:pPr>
            <a:r>
              <a:rPr lang="ko-KR" altLang="en-US" sz="1100" dirty="0"/>
              <a:t>역사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sz="1100" dirty="0" err="1"/>
              <a:t>랑그독</a:t>
            </a:r>
            <a:r>
              <a:rPr lang="ko-KR" altLang="en-US" sz="1100" dirty="0"/>
              <a:t> </a:t>
            </a:r>
            <a:r>
              <a:rPr lang="ko-KR" altLang="en-US" sz="1100" dirty="0" err="1"/>
              <a:t>루씨옹</a:t>
            </a:r>
            <a:r>
              <a:rPr lang="ko-KR" altLang="en-US" sz="1100" dirty="0"/>
              <a:t> 지방에서는 이미 </a:t>
            </a:r>
            <a:r>
              <a:rPr lang="en-US" altLang="ko-KR" sz="1100" dirty="0"/>
              <a:t>2,000</a:t>
            </a:r>
            <a:r>
              <a:rPr lang="ko-KR" altLang="en-US" sz="1100" dirty="0" err="1"/>
              <a:t>년전부터</a:t>
            </a:r>
            <a:r>
              <a:rPr lang="ko-KR" altLang="en-US" sz="1100" dirty="0"/>
              <a:t> 포도원이 마을마다 활기를 불어 넣어 주고 이 지방 풍경을 수놓아 왔었다</a:t>
            </a:r>
            <a:r>
              <a:rPr lang="en-US" altLang="ko-KR" sz="1100" dirty="0"/>
              <a:t>. B.C. 5</a:t>
            </a:r>
            <a:r>
              <a:rPr lang="ko-KR" altLang="en-US" sz="1100" dirty="0"/>
              <a:t>세기에 그리스인들에 의해 상업적 목적으로 최초의 포도원이 시작되었고 </a:t>
            </a:r>
            <a:r>
              <a:rPr lang="en-US" altLang="ko-KR" sz="1100" dirty="0"/>
              <a:t>B.C. 1</a:t>
            </a:r>
            <a:r>
              <a:rPr lang="ko-KR" altLang="en-US" sz="1100" dirty="0"/>
              <a:t>세기부터 로마인들은 이곳 토양의 다양성과 기후에 매혹되어 이 곳을 프랑스의 가장 오래된 포도원으로 만들어 놓았다</a:t>
            </a:r>
            <a:r>
              <a:rPr lang="en-US" altLang="ko-KR" sz="1100" dirty="0"/>
              <a:t>.  </a:t>
            </a:r>
            <a:r>
              <a:rPr lang="ko-KR" altLang="en-US" sz="1100" dirty="0"/>
              <a:t>고트족과 사라센과 </a:t>
            </a:r>
            <a:r>
              <a:rPr lang="ko-KR" altLang="en-US" sz="1100" dirty="0" err="1"/>
              <a:t>침범이후</a:t>
            </a:r>
            <a:r>
              <a:rPr lang="ko-KR" altLang="en-US" sz="1100" dirty="0"/>
              <a:t> 침체되었던 포도원은 </a:t>
            </a:r>
            <a:r>
              <a:rPr lang="en-US" altLang="ko-KR" sz="1100" dirty="0"/>
              <a:t>9</a:t>
            </a:r>
            <a:r>
              <a:rPr lang="ko-KR" altLang="en-US" sz="1100" dirty="0"/>
              <a:t>세기부터 교회에 의해서 재건되었고 </a:t>
            </a:r>
            <a:r>
              <a:rPr lang="en-US" altLang="ko-KR" sz="1100" dirty="0"/>
              <a:t>17</a:t>
            </a:r>
            <a:r>
              <a:rPr lang="ko-KR" altLang="en-US" sz="1100" dirty="0"/>
              <a:t>세기에 완공된 </a:t>
            </a:r>
            <a:r>
              <a:rPr lang="ko-KR" altLang="en-US" sz="1100" dirty="0" err="1"/>
              <a:t>쎄뜨</a:t>
            </a:r>
            <a:r>
              <a:rPr lang="en-US" altLang="ko-KR" sz="1100" dirty="0"/>
              <a:t>(</a:t>
            </a:r>
            <a:r>
              <a:rPr lang="en-US" altLang="ko-KR" sz="1100" dirty="0" err="1"/>
              <a:t>Sete</a:t>
            </a:r>
            <a:r>
              <a:rPr lang="en-US" altLang="ko-KR" sz="1100" dirty="0"/>
              <a:t>)</a:t>
            </a:r>
            <a:r>
              <a:rPr lang="ko-KR" altLang="en-US" sz="1100" dirty="0"/>
              <a:t>항을 거쳐 내륙으로 통하는 운하의 건설에 힘입어 내륙지방과의 교역이 활발해지면서 브랜디의 수요가 증가되어 포도원의 규모는 더욱 확장되었다</a:t>
            </a:r>
            <a:r>
              <a:rPr lang="en-US" altLang="ko-KR" sz="1100" dirty="0"/>
              <a:t>.  19</a:t>
            </a:r>
            <a:r>
              <a:rPr lang="ko-KR" altLang="en-US" sz="1100" dirty="0"/>
              <a:t>세기말 이래로 주류 시장이 성장하면서 광대한 지방 환경과 풍부한 포도 수확량에 비례하여 이 지방의 뱅 드 </a:t>
            </a:r>
            <a:r>
              <a:rPr lang="ko-KR" altLang="en-US" sz="1100" dirty="0" err="1"/>
              <a:t>따블의</a:t>
            </a:r>
            <a:r>
              <a:rPr lang="ko-KR" altLang="en-US" sz="1100" dirty="0"/>
              <a:t> 생산이 크게 증가되었으며 </a:t>
            </a:r>
            <a:r>
              <a:rPr lang="en-US" altLang="ko-KR" sz="1100" dirty="0"/>
              <a:t>1987</a:t>
            </a:r>
            <a:r>
              <a:rPr lang="ko-KR" altLang="en-US" sz="1100" dirty="0"/>
              <a:t>년 </a:t>
            </a:r>
            <a:r>
              <a:rPr lang="en-US" altLang="ko-KR" sz="1100" dirty="0"/>
              <a:t>10</a:t>
            </a:r>
            <a:r>
              <a:rPr lang="ko-KR" altLang="en-US" sz="1100" dirty="0"/>
              <a:t>월의 생산 조건에 대한 법령제정이후 단일 품종 포도를 사용한 양질의 </a:t>
            </a:r>
            <a:r>
              <a:rPr lang="en-US" altLang="ko-KR" sz="1100" dirty="0"/>
              <a:t>AOC</a:t>
            </a:r>
            <a:r>
              <a:rPr lang="ko-KR" altLang="en-US" sz="1100" dirty="0"/>
              <a:t>급 와인의 생산도 주목할 만하다</a:t>
            </a:r>
            <a:r>
              <a:rPr lang="en-US" altLang="ko-KR" sz="1100" dirty="0"/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sz="1100" dirty="0"/>
              <a:t>환경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sz="1100" dirty="0"/>
              <a:t>이 곳은 지역적으로도 지중해 지역일 뿐 아니라 적고 불규칙적인 비와 고온 건조한 기후로도 또한 그러하다</a:t>
            </a:r>
            <a:r>
              <a:rPr lang="en-US" altLang="ko-KR" sz="1100" dirty="0"/>
              <a:t>. </a:t>
            </a:r>
            <a:r>
              <a:rPr lang="ko-KR" altLang="en-US" sz="1100" dirty="0"/>
              <a:t>그러나 다양한 영향</a:t>
            </a:r>
            <a:r>
              <a:rPr lang="en-US" altLang="ko-KR" sz="1100" dirty="0"/>
              <a:t>(</a:t>
            </a:r>
            <a:r>
              <a:rPr lang="ko-KR" altLang="en-US" sz="1100" dirty="0"/>
              <a:t>대서양</a:t>
            </a:r>
            <a:r>
              <a:rPr lang="en-US" altLang="ko-KR" sz="1100" dirty="0"/>
              <a:t>, </a:t>
            </a:r>
            <a:r>
              <a:rPr lang="ko-KR" altLang="en-US" sz="1100" dirty="0"/>
              <a:t>산맥</a:t>
            </a:r>
            <a:r>
              <a:rPr lang="en-US" altLang="ko-KR" sz="1100" dirty="0"/>
              <a:t>, </a:t>
            </a:r>
            <a:r>
              <a:rPr lang="ko-KR" altLang="en-US" sz="1100" dirty="0"/>
              <a:t>고도</a:t>
            </a:r>
            <a:r>
              <a:rPr lang="en-US" altLang="ko-KR" sz="1100" dirty="0"/>
              <a:t>)</a:t>
            </a:r>
            <a:r>
              <a:rPr lang="ko-KR" altLang="en-US" sz="1100" dirty="0"/>
              <a:t>으로 가뭄에 대한 피해를 줄일 수가 있고 지상에서 불어오는 시원하고 건조함 바람과 바다에서 부는 온화하고 </a:t>
            </a:r>
            <a:r>
              <a:rPr lang="ko-KR" altLang="en-US" sz="1100" dirty="0" err="1"/>
              <a:t>습기찬</a:t>
            </a:r>
            <a:r>
              <a:rPr lang="ko-KR" altLang="en-US" sz="1100" dirty="0"/>
              <a:t> 바람사이에서의 계속적인 투쟁의 결과 포도나무와 포도에 대해서 놀랄만한 기술을 이루었다</a:t>
            </a:r>
            <a:r>
              <a:rPr lang="en-US" altLang="ko-KR" sz="1100" dirty="0"/>
              <a:t>.  </a:t>
            </a:r>
            <a:r>
              <a:rPr lang="ko-KR" altLang="en-US" sz="1100" dirty="0"/>
              <a:t>모리</a:t>
            </a:r>
            <a:r>
              <a:rPr lang="en-US" altLang="ko-KR" sz="1100" dirty="0"/>
              <a:t>(Maury)</a:t>
            </a:r>
            <a:r>
              <a:rPr lang="ko-KR" altLang="en-US" sz="1100" dirty="0"/>
              <a:t>의 검은 편암</a:t>
            </a:r>
            <a:r>
              <a:rPr lang="en-US" altLang="ko-KR" sz="1100" dirty="0"/>
              <a:t>, </a:t>
            </a:r>
            <a:r>
              <a:rPr lang="ko-KR" altLang="en-US" sz="1100" dirty="0" err="1"/>
              <a:t>꼬르비에르</a:t>
            </a:r>
            <a:r>
              <a:rPr lang="en-US" altLang="ko-KR" sz="1100" dirty="0"/>
              <a:t>(</a:t>
            </a:r>
            <a:r>
              <a:rPr lang="en-US" altLang="ko-KR" sz="1100" dirty="0" err="1"/>
              <a:t>Corbiere</a:t>
            </a:r>
            <a:r>
              <a:rPr lang="en-US" altLang="ko-KR" sz="1100" dirty="0"/>
              <a:t>) </a:t>
            </a:r>
            <a:r>
              <a:rPr lang="ko-KR" altLang="en-US" sz="1100" dirty="0"/>
              <a:t>지방 </a:t>
            </a:r>
            <a:r>
              <a:rPr lang="ko-KR" altLang="en-US" sz="1100" dirty="0" err="1"/>
              <a:t>라그라쓰</a:t>
            </a:r>
            <a:r>
              <a:rPr lang="en-US" altLang="ko-KR" sz="1100" dirty="0"/>
              <a:t>(</a:t>
            </a:r>
            <a:r>
              <a:rPr lang="en-US" altLang="ko-KR" sz="1100" dirty="0" err="1"/>
              <a:t>Lagrasse</a:t>
            </a:r>
            <a:r>
              <a:rPr lang="en-US" altLang="ko-KR" sz="1100" dirty="0"/>
              <a:t>)</a:t>
            </a:r>
            <a:r>
              <a:rPr lang="ko-KR" altLang="en-US" sz="1100" dirty="0"/>
              <a:t>의 붉은 석회질 토양</a:t>
            </a:r>
            <a:r>
              <a:rPr lang="en-US" altLang="ko-KR" sz="1100" dirty="0"/>
              <a:t>, </a:t>
            </a:r>
            <a:r>
              <a:rPr lang="ko-KR" altLang="en-US" sz="1100" dirty="0" err="1"/>
              <a:t>뤼넬</a:t>
            </a:r>
            <a:r>
              <a:rPr lang="en-US" altLang="ko-KR" sz="1100" dirty="0"/>
              <a:t>(</a:t>
            </a:r>
            <a:r>
              <a:rPr lang="en-US" altLang="ko-KR" sz="1100" dirty="0" err="1"/>
              <a:t>Lunel</a:t>
            </a:r>
            <a:r>
              <a:rPr lang="en-US" altLang="ko-KR" sz="1100" dirty="0"/>
              <a:t>)</a:t>
            </a:r>
            <a:r>
              <a:rPr lang="ko-KR" altLang="en-US" sz="1100" dirty="0"/>
              <a:t>의 구르는 자갈과 </a:t>
            </a:r>
            <a:r>
              <a:rPr lang="ko-KR" altLang="en-US" sz="1100" dirty="0" err="1"/>
              <a:t>규토</a:t>
            </a:r>
            <a:r>
              <a:rPr lang="ko-KR" altLang="en-US" sz="1100" dirty="0"/>
              <a:t> 등 이곳의 토양의 다양성은 경이롭기까지 하다</a:t>
            </a:r>
          </a:p>
          <a:p>
            <a:pPr>
              <a:lnSpc>
                <a:spcPct val="120000"/>
              </a:lnSpc>
            </a:pPr>
            <a:r>
              <a:rPr lang="ko-KR" altLang="en-US" sz="1100" dirty="0"/>
              <a:t>특징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sz="1100" dirty="0"/>
              <a:t>지중해 연안에 위치한 프랑스에서 가장 넓은 포도재배지역으로 </a:t>
            </a:r>
            <a:r>
              <a:rPr lang="en-US" altLang="ko-KR" sz="1100" dirty="0"/>
              <a:t>4</a:t>
            </a:r>
            <a:r>
              <a:rPr lang="ko-KR" altLang="en-US" sz="1100" dirty="0"/>
              <a:t>개 도</a:t>
            </a:r>
            <a:r>
              <a:rPr lang="en-US" altLang="ko-KR" sz="1100" dirty="0"/>
              <a:t>(</a:t>
            </a:r>
            <a:r>
              <a:rPr lang="ko-KR" altLang="en-US" sz="1100" dirty="0"/>
              <a:t>道</a:t>
            </a:r>
            <a:r>
              <a:rPr lang="en-US" altLang="ko-KR" sz="1100" dirty="0"/>
              <a:t>)</a:t>
            </a:r>
            <a:r>
              <a:rPr lang="ko-KR" altLang="en-US" sz="1100" dirty="0"/>
              <a:t>에 걸쳐진 포도원의 면적은 </a:t>
            </a:r>
            <a:r>
              <a:rPr lang="en-US" altLang="ko-KR" sz="1100" dirty="0"/>
              <a:t>38</a:t>
            </a:r>
            <a:r>
              <a:rPr lang="ko-KR" altLang="en-US" sz="1100" dirty="0"/>
              <a:t>만 헥타르로써 프랑스 총재배면적의 </a:t>
            </a:r>
            <a:r>
              <a:rPr lang="en-US" altLang="ko-KR" sz="1100" dirty="0"/>
              <a:t>38%</a:t>
            </a:r>
            <a:r>
              <a:rPr lang="ko-KR" altLang="en-US" sz="1100" dirty="0"/>
              <a:t>에 해당한다</a:t>
            </a:r>
            <a:r>
              <a:rPr lang="en-US" altLang="ko-KR" sz="1100" dirty="0"/>
              <a:t>. </a:t>
            </a:r>
            <a:r>
              <a:rPr lang="ko-KR" altLang="en-US" sz="1100" dirty="0"/>
              <a:t>많은 양의 프랑스 뱅 드 </a:t>
            </a:r>
            <a:r>
              <a:rPr lang="ko-KR" altLang="en-US" sz="1100" dirty="0" err="1"/>
              <a:t>따블과</a:t>
            </a:r>
            <a:r>
              <a:rPr lang="ko-KR" altLang="en-US" sz="1100" dirty="0"/>
              <a:t> 대부분의 </a:t>
            </a:r>
            <a:r>
              <a:rPr lang="ko-KR" altLang="en-US" sz="1100" dirty="0" err="1"/>
              <a:t>뱅드</a:t>
            </a:r>
            <a:r>
              <a:rPr lang="ko-KR" altLang="en-US" sz="1100" dirty="0"/>
              <a:t> </a:t>
            </a:r>
            <a:r>
              <a:rPr lang="ko-KR" altLang="en-US" sz="1100" dirty="0" err="1"/>
              <a:t>뻬이를</a:t>
            </a:r>
            <a:r>
              <a:rPr lang="ko-KR" altLang="en-US" sz="1100" dirty="0"/>
              <a:t> 생산하며 천연감미와인</a:t>
            </a:r>
            <a:r>
              <a:rPr lang="en-US" altLang="ko-KR" sz="1100" dirty="0"/>
              <a:t>(</a:t>
            </a:r>
            <a:r>
              <a:rPr lang="en-US" altLang="ko-KR" sz="1100" dirty="0" err="1"/>
              <a:t>Vins</a:t>
            </a:r>
            <a:r>
              <a:rPr lang="en-US" altLang="ko-KR" sz="1100" dirty="0"/>
              <a:t> </a:t>
            </a:r>
            <a:r>
              <a:rPr lang="en-US" altLang="ko-KR" sz="1100" dirty="0" err="1"/>
              <a:t>Doux</a:t>
            </a:r>
            <a:r>
              <a:rPr lang="en-US" altLang="ko-KR" sz="1100" dirty="0"/>
              <a:t> </a:t>
            </a:r>
            <a:r>
              <a:rPr lang="en-US" altLang="ko-KR" sz="1100" dirty="0" err="1"/>
              <a:t>Naturels</a:t>
            </a:r>
            <a:r>
              <a:rPr lang="en-US" altLang="ko-KR" sz="1100" dirty="0"/>
              <a:t>)</a:t>
            </a:r>
            <a:r>
              <a:rPr lang="ko-KR" altLang="en-US" sz="1100" dirty="0"/>
              <a:t>로 유명한 이 지방은 뛰어난 원산지 명칭 와인들도 생산한다</a:t>
            </a:r>
            <a:r>
              <a:rPr lang="en-US" altLang="ko-KR" sz="1100" dirty="0"/>
              <a:t>. </a:t>
            </a:r>
            <a:r>
              <a:rPr lang="ko-KR" altLang="en-US" sz="1100" dirty="0"/>
              <a:t>면적으로 볼 때 프랑스 제 </a:t>
            </a:r>
            <a:r>
              <a:rPr lang="en-US" altLang="ko-KR" sz="1100" dirty="0"/>
              <a:t>2</a:t>
            </a:r>
            <a:r>
              <a:rPr lang="ko-KR" altLang="en-US" sz="1100" dirty="0"/>
              <a:t>의 </a:t>
            </a:r>
            <a:r>
              <a:rPr lang="ko-KR" altLang="en-US" sz="1100" dirty="0" err="1"/>
              <a:t>원산지명칭</a:t>
            </a:r>
            <a:r>
              <a:rPr lang="ko-KR" altLang="en-US" sz="1100" dirty="0"/>
              <a:t> 포도원이다</a:t>
            </a:r>
            <a:r>
              <a:rPr lang="en-US" altLang="ko-KR" sz="1100" dirty="0"/>
              <a:t>. </a:t>
            </a:r>
            <a:r>
              <a:rPr lang="ko-KR" altLang="en-US" sz="1100" dirty="0"/>
              <a:t>이 지방은 포도품종</a:t>
            </a:r>
            <a:r>
              <a:rPr lang="en-US" altLang="ko-KR" sz="1100" dirty="0"/>
              <a:t>(</a:t>
            </a:r>
            <a:r>
              <a:rPr lang="ko-KR" altLang="en-US" sz="1100" dirty="0"/>
              <a:t>품종의 다양화</a:t>
            </a:r>
            <a:r>
              <a:rPr lang="en-US" altLang="ko-KR" sz="1100" dirty="0"/>
              <a:t>)</a:t>
            </a:r>
            <a:r>
              <a:rPr lang="ko-KR" altLang="en-US" sz="1100" dirty="0"/>
              <a:t>과 </a:t>
            </a:r>
            <a:r>
              <a:rPr lang="ko-KR" altLang="en-US" sz="1100" dirty="0" err="1"/>
              <a:t>양조기술</a:t>
            </a:r>
            <a:r>
              <a:rPr lang="en-US" altLang="ko-KR" sz="1100" dirty="0"/>
              <a:t>(</a:t>
            </a:r>
            <a:r>
              <a:rPr lang="ko-KR" altLang="en-US" sz="1100" dirty="0"/>
              <a:t>각 </a:t>
            </a:r>
            <a:r>
              <a:rPr lang="ko-KR" altLang="en-US" sz="1100" dirty="0" err="1"/>
              <a:t>포도품종에</a:t>
            </a:r>
            <a:r>
              <a:rPr lang="ko-KR" altLang="en-US" sz="1100" dirty="0"/>
              <a:t> 적합한 </a:t>
            </a:r>
            <a:r>
              <a:rPr lang="ko-KR" altLang="en-US" sz="1100" dirty="0" err="1"/>
              <a:t>양조법을</a:t>
            </a:r>
            <a:r>
              <a:rPr lang="ko-KR" altLang="en-US" sz="1100" dirty="0"/>
              <a:t> 실시하여 개별적으로 양조함</a:t>
            </a:r>
            <a:r>
              <a:rPr lang="en-US" altLang="ko-KR" sz="1100" dirty="0"/>
              <a:t>, </a:t>
            </a:r>
            <a:r>
              <a:rPr lang="ko-KR" altLang="en-US" sz="1100" dirty="0"/>
              <a:t>온도조절</a:t>
            </a:r>
            <a:r>
              <a:rPr lang="en-US" altLang="ko-KR" sz="1100" dirty="0"/>
              <a:t>, </a:t>
            </a:r>
            <a:r>
              <a:rPr lang="ko-KR" altLang="en-US" sz="1100" dirty="0"/>
              <a:t>등</a:t>
            </a:r>
            <a:r>
              <a:rPr lang="en-US" altLang="ko-KR" sz="1100" dirty="0"/>
              <a:t>)</a:t>
            </a:r>
            <a:r>
              <a:rPr lang="ko-KR" altLang="en-US" sz="1100" dirty="0"/>
              <a:t>을 개선하려는 정책을 끊임 없이 실시하여 </a:t>
            </a:r>
            <a:r>
              <a:rPr lang="ko-KR" altLang="en-US" sz="1100" dirty="0" err="1"/>
              <a:t>고급와인의</a:t>
            </a:r>
            <a:r>
              <a:rPr lang="ko-KR" altLang="en-US" sz="1100" dirty="0"/>
              <a:t> 생산량을 매년 증가한다</a:t>
            </a:r>
          </a:p>
          <a:p>
            <a:pPr>
              <a:lnSpc>
                <a:spcPct val="120000"/>
              </a:lnSpc>
            </a:pPr>
            <a:endParaRPr lang="ko-KR" altLang="en-US" sz="1100" dirty="0"/>
          </a:p>
          <a:p>
            <a:pPr>
              <a:lnSpc>
                <a:spcPct val="120000"/>
              </a:lnSpc>
            </a:pP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334224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19860" y="120537"/>
            <a:ext cx="8752018" cy="6468521"/>
          </a:xfrm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sz="1400" dirty="0"/>
              <a:t>- </a:t>
            </a:r>
            <a:r>
              <a:rPr lang="ko-KR" altLang="en-US" sz="1400" dirty="0" err="1"/>
              <a:t>꼬뜨</a:t>
            </a:r>
            <a:r>
              <a:rPr lang="ko-KR" altLang="en-US" sz="1400" dirty="0"/>
              <a:t> 뒤 </a:t>
            </a:r>
            <a:r>
              <a:rPr lang="ko-KR" altLang="en-US" sz="1400" dirty="0" err="1"/>
              <a:t>루씨옹</a:t>
            </a:r>
            <a:r>
              <a:rPr lang="ko-KR" altLang="en-US" sz="1400" dirty="0"/>
              <a:t> </a:t>
            </a:r>
            <a:r>
              <a:rPr lang="en-US" altLang="ko-KR" sz="1400" dirty="0"/>
              <a:t>(Cotes du Roussillon) - </a:t>
            </a:r>
            <a:r>
              <a:rPr lang="ko-KR" altLang="en-US" sz="1400" dirty="0"/>
              <a:t>이 명칭은 단지 </a:t>
            </a:r>
            <a:r>
              <a:rPr lang="ko-KR" altLang="en-US" sz="1400" dirty="0" err="1"/>
              <a:t>아글리</a:t>
            </a:r>
            <a:r>
              <a:rPr lang="en-US" altLang="ko-KR" sz="1400" dirty="0"/>
              <a:t>(</a:t>
            </a:r>
            <a:r>
              <a:rPr lang="en-US" altLang="ko-KR" sz="1400" dirty="0" err="1"/>
              <a:t>Agly</a:t>
            </a:r>
            <a:r>
              <a:rPr lang="en-US" altLang="ko-KR" sz="1400" dirty="0"/>
              <a:t>)</a:t>
            </a:r>
            <a:r>
              <a:rPr lang="ko-KR" altLang="en-US" sz="1400" dirty="0"/>
              <a:t>의 척박한 계곡들에 위치한 </a:t>
            </a:r>
            <a:r>
              <a:rPr lang="en-US" altLang="ko-KR" sz="1400" dirty="0"/>
              <a:t>25</a:t>
            </a:r>
            <a:r>
              <a:rPr lang="ko-KR" altLang="en-US" sz="1400" dirty="0"/>
              <a:t>개의 마을에서 만들어지는 레드와인으로 구성된다</a:t>
            </a:r>
            <a:r>
              <a:rPr lang="en-US" altLang="ko-KR" sz="1400" dirty="0"/>
              <a:t>. </a:t>
            </a:r>
            <a:r>
              <a:rPr lang="ko-KR" altLang="en-US" sz="1400" dirty="0"/>
              <a:t>특이한 </a:t>
            </a:r>
            <a:r>
              <a:rPr lang="ko-KR" altLang="en-US" sz="1400" dirty="0" err="1"/>
              <a:t>떼루아르</a:t>
            </a:r>
            <a:r>
              <a:rPr lang="ko-KR" altLang="en-US" sz="1400" dirty="0"/>
              <a:t> 덕분에 </a:t>
            </a:r>
            <a:r>
              <a:rPr lang="ko-KR" altLang="en-US" sz="1400" dirty="0" err="1"/>
              <a:t>까라마니</a:t>
            </a:r>
            <a:r>
              <a:rPr lang="en-US" altLang="ko-KR" sz="1400" dirty="0"/>
              <a:t>(</a:t>
            </a:r>
            <a:r>
              <a:rPr lang="en-US" altLang="ko-KR" sz="1400" dirty="0" err="1"/>
              <a:t>Caramany</a:t>
            </a:r>
            <a:r>
              <a:rPr lang="en-US" altLang="ko-KR" sz="1400" dirty="0"/>
              <a:t>)</a:t>
            </a:r>
            <a:r>
              <a:rPr lang="ko-KR" altLang="en-US" sz="1400" dirty="0"/>
              <a:t>와 </a:t>
            </a:r>
            <a:r>
              <a:rPr lang="ko-KR" altLang="en-US" sz="1400" dirty="0" err="1"/>
              <a:t>라뚜르</a:t>
            </a:r>
            <a:r>
              <a:rPr lang="ko-KR" altLang="en-US" sz="1400" dirty="0"/>
              <a:t> 드 프랑스</a:t>
            </a:r>
            <a:r>
              <a:rPr lang="en-US" altLang="ko-KR" sz="1400" dirty="0"/>
              <a:t>(</a:t>
            </a:r>
            <a:r>
              <a:rPr lang="en-US" altLang="ko-KR" sz="1400" dirty="0" err="1"/>
              <a:t>Latour</a:t>
            </a:r>
            <a:r>
              <a:rPr lang="en-US" altLang="ko-KR" sz="1400" dirty="0"/>
              <a:t> de France)</a:t>
            </a:r>
            <a:r>
              <a:rPr lang="ko-KR" altLang="en-US" sz="1400" dirty="0"/>
              <a:t>가 새로이 명칭에 편입되었다</a:t>
            </a:r>
            <a:r>
              <a:rPr lang="en-US" altLang="ko-KR" sz="1400" dirty="0"/>
              <a:t>. </a:t>
            </a:r>
            <a:r>
              <a:rPr lang="ko-KR" altLang="en-US" sz="1400" dirty="0"/>
              <a:t>짜임새 있고 알코올 함량이 풍부하며 </a:t>
            </a:r>
            <a:r>
              <a:rPr lang="ko-KR" altLang="en-US" sz="1400" dirty="0" err="1"/>
              <a:t>탄닌</a:t>
            </a:r>
            <a:r>
              <a:rPr lang="ko-KR" altLang="en-US" sz="1400" dirty="0"/>
              <a:t> 성분이 많은 이 와인들은 </a:t>
            </a:r>
            <a:r>
              <a:rPr lang="ko-KR" altLang="en-US" sz="1400" dirty="0" err="1"/>
              <a:t>가죽향</a:t>
            </a:r>
            <a:r>
              <a:rPr lang="en-US" altLang="ko-KR" sz="1400" dirty="0"/>
              <a:t>, </a:t>
            </a:r>
            <a:r>
              <a:rPr lang="ko-KR" altLang="en-US" sz="1400" dirty="0"/>
              <a:t>감초</a:t>
            </a:r>
            <a:r>
              <a:rPr lang="en-US" altLang="ko-KR" sz="1400" dirty="0"/>
              <a:t>, </a:t>
            </a:r>
            <a:r>
              <a:rPr lang="ko-KR" altLang="en-US" sz="1400" dirty="0"/>
              <a:t>숲의 냄새 등이 나며 몇 년 숙성 시킨 뒤에 제 맛을 낼 수 있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sz="1400" dirty="0"/>
              <a:t>- </a:t>
            </a:r>
            <a:r>
              <a:rPr lang="ko-KR" altLang="en-US" sz="1400" dirty="0" err="1"/>
              <a:t>꼴리우르</a:t>
            </a:r>
            <a:r>
              <a:rPr lang="en-US" altLang="ko-KR" sz="1400" dirty="0"/>
              <a:t>(</a:t>
            </a:r>
            <a:r>
              <a:rPr lang="en-US" altLang="ko-KR" sz="1400" dirty="0" err="1"/>
              <a:t>Colioure</a:t>
            </a:r>
            <a:r>
              <a:rPr lang="en-US" altLang="ko-KR" sz="1400" dirty="0"/>
              <a:t>) - </a:t>
            </a:r>
            <a:r>
              <a:rPr lang="ko-KR" altLang="en-US" sz="1400" dirty="0"/>
              <a:t>바다와 직면해 있으며 </a:t>
            </a:r>
            <a:r>
              <a:rPr lang="ko-KR" altLang="en-US" sz="1400" dirty="0" err="1"/>
              <a:t>바뉠스</a:t>
            </a:r>
            <a:r>
              <a:rPr lang="ko-KR" altLang="en-US" sz="1400" dirty="0"/>
              <a:t> 명칭과 같은 </a:t>
            </a:r>
            <a:r>
              <a:rPr lang="ko-KR" altLang="en-US" sz="1400" dirty="0" err="1"/>
              <a:t>떼루아르인</a:t>
            </a:r>
            <a:r>
              <a:rPr lang="ko-KR" altLang="en-US" sz="1400" dirty="0"/>
              <a:t> 편암의 테라스 위에 </a:t>
            </a:r>
            <a:r>
              <a:rPr lang="ko-KR" altLang="en-US" sz="1400" dirty="0" err="1"/>
              <a:t>꼴리우르</a:t>
            </a:r>
            <a:r>
              <a:rPr lang="ko-KR" altLang="en-US" sz="1400" dirty="0"/>
              <a:t> </a:t>
            </a:r>
            <a:r>
              <a:rPr lang="en-US" altLang="ko-KR" sz="1400" dirty="0"/>
              <a:t>AOC </a:t>
            </a:r>
            <a:r>
              <a:rPr lang="ko-KR" altLang="en-US" sz="1400" dirty="0"/>
              <a:t>와인에는 </a:t>
            </a:r>
            <a:r>
              <a:rPr lang="ko-KR" altLang="en-US" sz="1400" dirty="0" err="1"/>
              <a:t>그르나슈</a:t>
            </a:r>
            <a:r>
              <a:rPr lang="ko-KR" altLang="en-US" sz="1400" dirty="0"/>
              <a:t> </a:t>
            </a:r>
            <a:r>
              <a:rPr lang="ko-KR" altLang="en-US" sz="1400" dirty="0" err="1"/>
              <a:t>누아르로</a:t>
            </a:r>
            <a:r>
              <a:rPr lang="ko-KR" altLang="en-US" sz="1400" dirty="0"/>
              <a:t> 양조된 </a:t>
            </a:r>
            <a:r>
              <a:rPr lang="ko-KR" altLang="en-US" sz="1400" dirty="0" err="1"/>
              <a:t>레드와인와</a:t>
            </a:r>
            <a:r>
              <a:rPr lang="ko-KR" altLang="en-US" sz="1400" dirty="0"/>
              <a:t> </a:t>
            </a:r>
            <a:r>
              <a:rPr lang="ko-KR" altLang="en-US" sz="1400" dirty="0" err="1"/>
              <a:t>로제와인이</a:t>
            </a:r>
            <a:r>
              <a:rPr lang="ko-KR" altLang="en-US" sz="1400" dirty="0"/>
              <a:t> 있다</a:t>
            </a:r>
            <a:r>
              <a:rPr lang="en-US" altLang="ko-KR" sz="1400" dirty="0"/>
              <a:t>. </a:t>
            </a:r>
            <a:r>
              <a:rPr lang="ko-KR" altLang="en-US" sz="1400" dirty="0" err="1"/>
              <a:t>레드와인은</a:t>
            </a:r>
            <a:r>
              <a:rPr lang="ko-KR" altLang="en-US" sz="1400" dirty="0"/>
              <a:t> 수확량은 매우 적지만 색깔이 짙고 온화하며 잘 익은 과일 냄새가 강하게 나며 </a:t>
            </a:r>
            <a:r>
              <a:rPr lang="ko-KR" altLang="en-US" sz="1400" dirty="0" err="1"/>
              <a:t>로제와인은</a:t>
            </a:r>
            <a:r>
              <a:rPr lang="ko-KR" altLang="en-US" sz="1400" dirty="0"/>
              <a:t> 방향이 짙고 시원하다</a:t>
            </a:r>
            <a:endParaRPr lang="en-US" altLang="ko-KR" sz="1400" dirty="0"/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sz="1400" dirty="0"/>
              <a:t>- </a:t>
            </a:r>
            <a:r>
              <a:rPr lang="ko-KR" altLang="en-US" sz="1400" dirty="0" err="1"/>
              <a:t>피뚜</a:t>
            </a:r>
            <a:r>
              <a:rPr lang="en-US" altLang="ko-KR" sz="1400" dirty="0"/>
              <a:t>(</a:t>
            </a:r>
            <a:r>
              <a:rPr lang="en-US" altLang="ko-KR" sz="1400" dirty="0" err="1"/>
              <a:t>Fitou</a:t>
            </a:r>
            <a:r>
              <a:rPr lang="en-US" altLang="ko-KR" sz="1400" dirty="0"/>
              <a:t>) - </a:t>
            </a:r>
            <a:r>
              <a:rPr lang="ko-KR" altLang="en-US" sz="1400" dirty="0" err="1"/>
              <a:t>랑그독</a:t>
            </a:r>
            <a:r>
              <a:rPr lang="ko-KR" altLang="en-US" sz="1400" dirty="0"/>
              <a:t> </a:t>
            </a:r>
            <a:r>
              <a:rPr lang="ko-KR" altLang="en-US" sz="1400" dirty="0" err="1"/>
              <a:t>루씨용</a:t>
            </a:r>
            <a:r>
              <a:rPr lang="ko-KR" altLang="en-US" sz="1400" dirty="0"/>
              <a:t> 지방에서는 최초로 </a:t>
            </a:r>
            <a:r>
              <a:rPr lang="en-US" altLang="ko-KR" sz="1400" dirty="0"/>
              <a:t>1948</a:t>
            </a:r>
            <a:r>
              <a:rPr lang="ko-KR" altLang="en-US" sz="1400" dirty="0"/>
              <a:t>년에 </a:t>
            </a:r>
            <a:r>
              <a:rPr lang="en-US" altLang="ko-KR" sz="1400" dirty="0"/>
              <a:t>AOC</a:t>
            </a:r>
            <a:r>
              <a:rPr lang="ko-KR" altLang="en-US" sz="1400" dirty="0"/>
              <a:t>명칭을 획득한 레드와인이다</a:t>
            </a:r>
            <a:r>
              <a:rPr lang="en-US" altLang="ko-KR" sz="1400" dirty="0"/>
              <a:t>. </a:t>
            </a:r>
            <a:r>
              <a:rPr lang="ko-KR" altLang="en-US" sz="1400" dirty="0" err="1"/>
              <a:t>피뚜의</a:t>
            </a:r>
            <a:r>
              <a:rPr lang="ko-KR" altLang="en-US" sz="1400" dirty="0"/>
              <a:t> 와인들은 </a:t>
            </a:r>
            <a:r>
              <a:rPr lang="ko-KR" altLang="en-US" sz="1400" dirty="0" err="1"/>
              <a:t>주조통에서</a:t>
            </a:r>
            <a:r>
              <a:rPr lang="ko-KR" altLang="en-US" sz="1400" dirty="0"/>
              <a:t> 최초 </a:t>
            </a:r>
            <a:r>
              <a:rPr lang="en-US" altLang="ko-KR" sz="1400" dirty="0"/>
              <a:t>9</a:t>
            </a:r>
            <a:r>
              <a:rPr lang="ko-KR" altLang="en-US" sz="1400" dirty="0"/>
              <a:t>개월 정도 숙성한 뒤에야 시장에 출하될 수 있다</a:t>
            </a:r>
            <a:r>
              <a:rPr lang="en-US" altLang="ko-KR" sz="1400" dirty="0"/>
              <a:t>. </a:t>
            </a:r>
            <a:r>
              <a:rPr lang="ko-KR" altLang="en-US" sz="1400" dirty="0" err="1"/>
              <a:t>루비빛의</a:t>
            </a:r>
            <a:r>
              <a:rPr lang="ko-KR" altLang="en-US" sz="1400" dirty="0"/>
              <a:t> 와인들은 </a:t>
            </a:r>
            <a:r>
              <a:rPr lang="ko-KR" altLang="en-US" sz="1400" dirty="0" err="1"/>
              <a:t>들꽃향이</a:t>
            </a:r>
            <a:r>
              <a:rPr lang="ko-KR" altLang="en-US" sz="1400" dirty="0"/>
              <a:t> 나며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남프랑스의</a:t>
            </a:r>
            <a:r>
              <a:rPr lang="ko-KR" altLang="en-US" sz="1400" dirty="0"/>
              <a:t> 황야에서 나는 풀의 향이 나는 육감적인 화인들로 몇 </a:t>
            </a:r>
            <a:r>
              <a:rPr lang="ko-KR" altLang="en-US" sz="1400" dirty="0" err="1"/>
              <a:t>년후에는</a:t>
            </a:r>
            <a:r>
              <a:rPr lang="ko-KR" altLang="en-US" sz="1400" dirty="0"/>
              <a:t> </a:t>
            </a:r>
            <a:r>
              <a:rPr lang="ko-KR" altLang="en-US" sz="1400" dirty="0" err="1"/>
              <a:t>향신료향과</a:t>
            </a:r>
            <a:r>
              <a:rPr lang="ko-KR" altLang="en-US" sz="1400" dirty="0"/>
              <a:t> 야생적인 </a:t>
            </a:r>
            <a:r>
              <a:rPr lang="ko-KR" altLang="en-US" sz="1400" dirty="0" err="1"/>
              <a:t>향등의</a:t>
            </a:r>
            <a:r>
              <a:rPr lang="ko-KR" altLang="en-US" sz="1400" dirty="0"/>
              <a:t> 풍부한 </a:t>
            </a:r>
            <a:r>
              <a:rPr lang="ko-KR" altLang="en-US" sz="1400" dirty="0" err="1"/>
              <a:t>부께를</a:t>
            </a:r>
            <a:r>
              <a:rPr lang="ko-KR" altLang="en-US" sz="1400" dirty="0"/>
              <a:t> 얻게 된다</a:t>
            </a:r>
            <a:r>
              <a:rPr lang="en-US" altLang="ko-KR" sz="1400" dirty="0"/>
              <a:t>.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sz="1400" dirty="0"/>
              <a:t>- </a:t>
            </a:r>
            <a:r>
              <a:rPr lang="ko-KR" altLang="en-US" sz="1400" dirty="0" err="1"/>
              <a:t>꼬르비에르</a:t>
            </a:r>
            <a:r>
              <a:rPr lang="ko-KR" altLang="en-US" sz="1400" dirty="0"/>
              <a:t> </a:t>
            </a:r>
            <a:r>
              <a:rPr lang="en-US" altLang="ko-KR" sz="1400" dirty="0"/>
              <a:t>(</a:t>
            </a:r>
            <a:r>
              <a:rPr lang="en-US" altLang="ko-KR" sz="1400" dirty="0" err="1"/>
              <a:t>Corbieres</a:t>
            </a:r>
            <a:r>
              <a:rPr lang="en-US" altLang="ko-KR" sz="1400" dirty="0"/>
              <a:t>) - </a:t>
            </a:r>
            <a:r>
              <a:rPr lang="ko-KR" altLang="en-US" sz="1400" dirty="0"/>
              <a:t>만 </a:t>
            </a:r>
            <a:r>
              <a:rPr lang="en-US" altLang="ko-KR" sz="1400" dirty="0"/>
              <a:t>3</a:t>
            </a:r>
            <a:r>
              <a:rPr lang="ko-KR" altLang="en-US" sz="1400" dirty="0"/>
              <a:t>천 헥타르의 산악 지대에 위치한 이 포도원은 석회암</a:t>
            </a:r>
            <a:r>
              <a:rPr lang="en-US" altLang="ko-KR" sz="1400" dirty="0"/>
              <a:t>, </a:t>
            </a:r>
            <a:r>
              <a:rPr lang="ko-KR" altLang="en-US" sz="1400" dirty="0"/>
              <a:t>석회질</a:t>
            </a:r>
            <a:r>
              <a:rPr lang="en-US" altLang="ko-KR" sz="1400" dirty="0"/>
              <a:t>, </a:t>
            </a:r>
            <a:r>
              <a:rPr lang="ko-KR" altLang="en-US" sz="1400" dirty="0"/>
              <a:t>점토질</a:t>
            </a:r>
            <a:r>
              <a:rPr lang="en-US" altLang="ko-KR" sz="1400" dirty="0"/>
              <a:t>, </a:t>
            </a:r>
            <a:r>
              <a:rPr lang="ko-KR" altLang="en-US" sz="1400" dirty="0"/>
              <a:t>편암 토양 등의 다양한 토질의 특성을 지난 </a:t>
            </a:r>
            <a:r>
              <a:rPr lang="en-US" altLang="ko-KR" sz="1400" dirty="0"/>
              <a:t>4</a:t>
            </a:r>
            <a:r>
              <a:rPr lang="ko-KR" altLang="en-US" sz="1400" dirty="0"/>
              <a:t>개월 지역으로 나뉘어 있다</a:t>
            </a:r>
            <a:r>
              <a:rPr lang="en-US" altLang="ko-KR" sz="1400" dirty="0"/>
              <a:t>. </a:t>
            </a:r>
            <a:r>
              <a:rPr lang="ko-KR" altLang="en-US" sz="1400" dirty="0"/>
              <a:t>주로 진한 레드와인으로 생산되나 화이트와인과 </a:t>
            </a:r>
            <a:r>
              <a:rPr lang="ko-KR" altLang="en-US" sz="1400" dirty="0" err="1"/>
              <a:t>과일향기를</a:t>
            </a:r>
            <a:r>
              <a:rPr lang="ko-KR" altLang="en-US" sz="1400" dirty="0"/>
              <a:t> 띤 </a:t>
            </a:r>
            <a:r>
              <a:rPr lang="ko-KR" altLang="en-US" sz="1400" dirty="0" err="1"/>
              <a:t>로제</a:t>
            </a:r>
            <a:r>
              <a:rPr lang="ko-KR" altLang="en-US" sz="1400" dirty="0"/>
              <a:t> 와인의 생산도 증가하고 있다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sz="1400" dirty="0"/>
              <a:t>- </a:t>
            </a:r>
            <a:r>
              <a:rPr lang="ko-KR" altLang="en-US" sz="1400" dirty="0" err="1"/>
              <a:t>미네르브와</a:t>
            </a:r>
            <a:r>
              <a:rPr lang="ko-KR" altLang="en-US" sz="1400" dirty="0"/>
              <a:t> </a:t>
            </a:r>
            <a:r>
              <a:rPr lang="en-US" altLang="ko-KR" sz="1400" dirty="0"/>
              <a:t>(</a:t>
            </a:r>
            <a:r>
              <a:rPr lang="en-US" altLang="ko-KR" sz="1400" dirty="0" err="1"/>
              <a:t>Minervois</a:t>
            </a:r>
            <a:r>
              <a:rPr lang="en-US" altLang="ko-KR" sz="1400" dirty="0"/>
              <a:t>) - </a:t>
            </a:r>
            <a:r>
              <a:rPr lang="ko-KR" altLang="en-US" sz="1400" dirty="0"/>
              <a:t>정남향의 넓은 원곡에 올리브와 푸른 참나무 숲 사이에 자리잡은 </a:t>
            </a:r>
            <a:r>
              <a:rPr lang="ko-KR" altLang="en-US" sz="1400" dirty="0" err="1"/>
              <a:t>미네르부아</a:t>
            </a:r>
            <a:r>
              <a:rPr lang="ko-KR" altLang="en-US" sz="1400" dirty="0"/>
              <a:t> 포도원은 화이트와인을 주로 생산하며</a:t>
            </a:r>
            <a:r>
              <a:rPr lang="en-US" altLang="ko-KR" sz="1400" dirty="0"/>
              <a:t>, </a:t>
            </a:r>
            <a:r>
              <a:rPr lang="ko-KR" altLang="en-US" sz="1400" dirty="0"/>
              <a:t>레드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로제</a:t>
            </a:r>
            <a:r>
              <a:rPr lang="ko-KR" altLang="en-US" sz="1400" dirty="0"/>
              <a:t> 와인도 생산한다</a:t>
            </a:r>
            <a:r>
              <a:rPr lang="en-US" altLang="ko-KR" sz="1400" dirty="0"/>
              <a:t>. </a:t>
            </a:r>
            <a:r>
              <a:rPr lang="ko-KR" altLang="en-US" sz="1400" dirty="0" err="1"/>
              <a:t>그르나슈</a:t>
            </a:r>
            <a:r>
              <a:rPr lang="en-US" altLang="ko-KR" sz="1400" dirty="0"/>
              <a:t>, </a:t>
            </a:r>
            <a:r>
              <a:rPr lang="ko-KR" altLang="en-US" sz="1400" dirty="0"/>
              <a:t>시라</a:t>
            </a:r>
            <a:r>
              <a:rPr lang="en-US" altLang="ko-KR" sz="1400" dirty="0"/>
              <a:t>, </a:t>
            </a:r>
            <a:r>
              <a:rPr lang="ko-KR" altLang="en-US" sz="1400" dirty="0"/>
              <a:t>무르베드르로 만든 풍부하고 육감적인 </a:t>
            </a:r>
            <a:r>
              <a:rPr lang="ko-KR" altLang="en-US" sz="1400" dirty="0" err="1"/>
              <a:t>레드와인은</a:t>
            </a:r>
            <a:r>
              <a:rPr lang="ko-KR" altLang="en-US" sz="1400" dirty="0"/>
              <a:t> </a:t>
            </a:r>
            <a:r>
              <a:rPr lang="ko-KR" altLang="en-US" sz="1400" dirty="0" err="1"/>
              <a:t>야생꽃</a:t>
            </a:r>
            <a:r>
              <a:rPr lang="ko-KR" altLang="en-US" sz="1400" dirty="0"/>
              <a:t> 향기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향신료향</a:t>
            </a:r>
            <a:r>
              <a:rPr lang="ko-KR" altLang="en-US" sz="1400" dirty="0"/>
              <a:t> 등이 난다</a:t>
            </a:r>
            <a:r>
              <a:rPr lang="en-US" altLang="ko-KR" sz="1400" dirty="0"/>
              <a:t>. </a:t>
            </a:r>
            <a:r>
              <a:rPr lang="ko-KR" altLang="en-US" sz="1400" dirty="0" err="1"/>
              <a:t>미네르부아</a:t>
            </a:r>
            <a:r>
              <a:rPr lang="ko-KR" altLang="en-US" sz="1400" dirty="0"/>
              <a:t> </a:t>
            </a:r>
            <a:r>
              <a:rPr lang="ko-KR" altLang="en-US" sz="1400" dirty="0" err="1"/>
              <a:t>로제</a:t>
            </a:r>
            <a:r>
              <a:rPr lang="ko-KR" altLang="en-US" sz="1400" dirty="0"/>
              <a:t> 와인은 </a:t>
            </a:r>
            <a:r>
              <a:rPr lang="ko-KR" altLang="en-US" sz="1400" dirty="0" err="1"/>
              <a:t>과일향이</a:t>
            </a:r>
            <a:r>
              <a:rPr lang="ko-KR" altLang="en-US" sz="1400" dirty="0"/>
              <a:t> 풍부하며 화이트와인은 </a:t>
            </a:r>
            <a:r>
              <a:rPr lang="ko-KR" altLang="en-US" sz="1400" dirty="0" err="1"/>
              <a:t>기분좋은</a:t>
            </a:r>
            <a:r>
              <a:rPr lang="ko-KR" altLang="en-US" sz="1400" dirty="0"/>
              <a:t> </a:t>
            </a:r>
            <a:r>
              <a:rPr lang="ko-KR" altLang="en-US" sz="1400" dirty="0" err="1"/>
              <a:t>꽃향을</a:t>
            </a:r>
            <a:r>
              <a:rPr lang="ko-KR" altLang="en-US" sz="1400" dirty="0"/>
              <a:t> 풍기며 매우 신선하다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sz="1400" dirty="0"/>
              <a:t>- </a:t>
            </a:r>
            <a:r>
              <a:rPr lang="ko-KR" altLang="en-US" sz="1400" dirty="0" err="1"/>
              <a:t>블랑께뜨</a:t>
            </a:r>
            <a:r>
              <a:rPr lang="ko-KR" altLang="en-US" sz="1400" dirty="0"/>
              <a:t> 드 </a:t>
            </a:r>
            <a:r>
              <a:rPr lang="ko-KR" altLang="en-US" sz="1400" dirty="0" err="1"/>
              <a:t>리무</a:t>
            </a:r>
            <a:r>
              <a:rPr lang="en-US" altLang="ko-KR" sz="1400" dirty="0"/>
              <a:t>(Blanquette de Limoux) - </a:t>
            </a:r>
            <a:r>
              <a:rPr lang="ko-KR" altLang="en-US" sz="1400" dirty="0"/>
              <a:t>바위가 많은 석회암 토양에서 재배된 모작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샤르도네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슈냉</a:t>
            </a:r>
            <a:r>
              <a:rPr lang="ko-KR" altLang="en-US" sz="1400" dirty="0"/>
              <a:t> 등의 품종에서 얻은</a:t>
            </a:r>
            <a:r>
              <a:rPr lang="en-US" altLang="ko-KR" sz="1400" dirty="0"/>
              <a:t>, </a:t>
            </a:r>
            <a:r>
              <a:rPr lang="ko-KR" altLang="en-US" sz="1400" dirty="0"/>
              <a:t>프랑스에서 가장 오래된 </a:t>
            </a:r>
            <a:r>
              <a:rPr lang="ko-KR" altLang="en-US" sz="1400" dirty="0" err="1"/>
              <a:t>발포성</a:t>
            </a:r>
            <a:r>
              <a:rPr lang="ko-KR" altLang="en-US" sz="1400" dirty="0"/>
              <a:t> 와인이다</a:t>
            </a:r>
            <a:r>
              <a:rPr lang="en-US" altLang="ko-KR" sz="1400" dirty="0"/>
              <a:t>. </a:t>
            </a:r>
            <a:r>
              <a:rPr lang="ko-KR" altLang="en-US" sz="1400" dirty="0"/>
              <a:t>가볍고 감칠 맛이 있으며 과일 향기와 좋은 방향을 띤다</a:t>
            </a:r>
            <a:r>
              <a:rPr lang="en-US" altLang="ko-KR" sz="1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328298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344245"/>
            <a:ext cx="7886700" cy="5832718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sz="1600" dirty="0"/>
              <a:t>- </a:t>
            </a:r>
            <a:r>
              <a:rPr lang="ko-KR" altLang="en-US" sz="1600" dirty="0" err="1"/>
              <a:t>꼬또</a:t>
            </a:r>
            <a:r>
              <a:rPr lang="ko-KR" altLang="en-US" sz="1600" dirty="0"/>
              <a:t> 뒤 </a:t>
            </a:r>
            <a:r>
              <a:rPr lang="ko-KR" altLang="en-US" sz="1600" dirty="0" err="1"/>
              <a:t>랑그독</a:t>
            </a:r>
            <a:r>
              <a:rPr lang="ko-KR" altLang="en-US" sz="1600" dirty="0"/>
              <a:t> </a:t>
            </a:r>
            <a:r>
              <a:rPr lang="en-US" altLang="ko-KR" sz="1600" dirty="0"/>
              <a:t>(</a:t>
            </a:r>
            <a:r>
              <a:rPr lang="en-US" altLang="ko-KR" sz="1600" dirty="0" err="1"/>
              <a:t>Coteau</a:t>
            </a:r>
            <a:r>
              <a:rPr lang="en-US" altLang="ko-KR" sz="1600" dirty="0"/>
              <a:t> du Langue </a:t>
            </a:r>
            <a:r>
              <a:rPr lang="en-US" altLang="ko-KR" sz="1600" dirty="0" err="1"/>
              <a:t>d'oc</a:t>
            </a:r>
            <a:r>
              <a:rPr lang="en-US" altLang="ko-KR" sz="1600" dirty="0"/>
              <a:t>) - </a:t>
            </a:r>
            <a:r>
              <a:rPr lang="ko-KR" altLang="en-US" sz="1600" dirty="0"/>
              <a:t>이 명칭에 속하는 </a:t>
            </a:r>
            <a:r>
              <a:rPr lang="en-US" altLang="ko-KR" sz="1600" dirty="0"/>
              <a:t>12</a:t>
            </a:r>
            <a:r>
              <a:rPr lang="ko-KR" altLang="en-US" sz="1600" dirty="0"/>
              <a:t>개의 </a:t>
            </a:r>
            <a:r>
              <a:rPr lang="ko-KR" altLang="en-US" sz="1600" dirty="0" err="1"/>
              <a:t>떼루아르를</a:t>
            </a:r>
            <a:r>
              <a:rPr lang="ko-KR" altLang="en-US" sz="1600" dirty="0"/>
              <a:t> 가지고 있는 </a:t>
            </a:r>
            <a:r>
              <a:rPr lang="ko-KR" altLang="en-US" sz="1600" dirty="0" err="1"/>
              <a:t>또또</a:t>
            </a:r>
            <a:r>
              <a:rPr lang="ko-KR" altLang="en-US" sz="1600" dirty="0"/>
              <a:t> 뒤 </a:t>
            </a:r>
            <a:r>
              <a:rPr lang="ko-KR" altLang="en-US" sz="1600" dirty="0" err="1"/>
              <a:t>랑그독은</a:t>
            </a:r>
            <a:r>
              <a:rPr lang="ko-KR" altLang="en-US" sz="1600" dirty="0"/>
              <a:t> 레드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로제</a:t>
            </a:r>
            <a:r>
              <a:rPr lang="en-US" altLang="ko-KR" sz="1600" dirty="0"/>
              <a:t>, </a:t>
            </a:r>
            <a:r>
              <a:rPr lang="ko-KR" altLang="en-US" sz="1600" dirty="0"/>
              <a:t>화이트와인에 있어 매우 큰 다양성을 보여준다</a:t>
            </a:r>
            <a:r>
              <a:rPr lang="en-US" altLang="ko-KR" sz="1600" dirty="0"/>
              <a:t>. </a:t>
            </a:r>
            <a:r>
              <a:rPr lang="ko-KR" altLang="en-US" sz="1600" dirty="0"/>
              <a:t>편암 지역은 부드러운 </a:t>
            </a:r>
            <a:r>
              <a:rPr lang="ko-KR" altLang="en-US" sz="1600" dirty="0" err="1"/>
              <a:t>과일향이</a:t>
            </a:r>
            <a:r>
              <a:rPr lang="ko-KR" altLang="en-US" sz="1600" dirty="0"/>
              <a:t> 나는 와인을</a:t>
            </a:r>
            <a:r>
              <a:rPr lang="en-US" altLang="ko-KR" sz="1600" dirty="0"/>
              <a:t>, </a:t>
            </a:r>
            <a:r>
              <a:rPr lang="ko-KR" altLang="en-US" sz="1600" dirty="0"/>
              <a:t>진흙 석회 성분은 좀 더 짜임새 있는 와인을 선사한다</a:t>
            </a:r>
            <a:r>
              <a:rPr lang="en-US" altLang="ko-KR" sz="1600" dirty="0"/>
              <a:t>.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sz="1600" dirty="0"/>
              <a:t>- </a:t>
            </a:r>
            <a:r>
              <a:rPr lang="ko-KR" altLang="en-US" sz="1600" dirty="0"/>
              <a:t>천연 </a:t>
            </a:r>
            <a:r>
              <a:rPr lang="ko-KR" altLang="en-US" sz="1600" dirty="0" err="1"/>
              <a:t>감미와인</a:t>
            </a:r>
            <a:r>
              <a:rPr lang="ko-KR" altLang="en-US" sz="1600" dirty="0"/>
              <a:t> </a:t>
            </a:r>
            <a:r>
              <a:rPr lang="en-US" altLang="ko-KR" sz="1600" dirty="0"/>
              <a:t>(</a:t>
            </a:r>
            <a:r>
              <a:rPr lang="ko-KR" altLang="en-US" sz="1600" dirty="0"/>
              <a:t>뱅 두 </a:t>
            </a:r>
            <a:r>
              <a:rPr lang="ko-KR" altLang="en-US" sz="1600" dirty="0" err="1"/>
              <a:t>나뛰렐</a:t>
            </a:r>
            <a:r>
              <a:rPr lang="ko-KR" altLang="en-US" sz="1600" dirty="0"/>
              <a:t> </a:t>
            </a:r>
            <a:r>
              <a:rPr lang="en-US" altLang="ko-KR" sz="1600" dirty="0" err="1"/>
              <a:t>Vins</a:t>
            </a:r>
            <a:r>
              <a:rPr lang="en-US" altLang="ko-KR" sz="1600" dirty="0"/>
              <a:t> </a:t>
            </a:r>
            <a:r>
              <a:rPr lang="en-US" altLang="ko-KR" sz="1600" dirty="0" err="1"/>
              <a:t>doux</a:t>
            </a:r>
            <a:r>
              <a:rPr lang="en-US" altLang="ko-KR" sz="1600" dirty="0"/>
              <a:t> </a:t>
            </a:r>
            <a:r>
              <a:rPr lang="en-US" altLang="ko-KR" sz="1600" dirty="0" err="1"/>
              <a:t>Naturels</a:t>
            </a:r>
            <a:r>
              <a:rPr lang="en-US" altLang="ko-KR" sz="1600" dirty="0"/>
              <a:t>) - </a:t>
            </a:r>
            <a:r>
              <a:rPr lang="ko-KR" altLang="en-US" sz="1600" dirty="0" err="1"/>
              <a:t>그르나슈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마까붸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말브와지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뮈스까</a:t>
            </a:r>
            <a:r>
              <a:rPr lang="ko-KR" altLang="en-US" sz="1600" dirty="0"/>
              <a:t> 품종에서 생산된 </a:t>
            </a:r>
            <a:r>
              <a:rPr lang="en-US" altLang="ko-KR" sz="1600" dirty="0"/>
              <a:t>AOC </a:t>
            </a:r>
            <a:r>
              <a:rPr lang="ko-KR" altLang="en-US" sz="1600" dirty="0"/>
              <a:t>천연 </a:t>
            </a:r>
            <a:r>
              <a:rPr lang="ko-KR" altLang="en-US" sz="1600" dirty="0" err="1"/>
              <a:t>감미와인이</a:t>
            </a:r>
            <a:r>
              <a:rPr lang="ko-KR" altLang="en-US" sz="1600" dirty="0"/>
              <a:t> 매우 풍부하다</a:t>
            </a:r>
            <a:r>
              <a:rPr lang="en-US" altLang="ko-KR" sz="1600" dirty="0"/>
              <a:t>. </a:t>
            </a:r>
            <a:r>
              <a:rPr lang="ko-KR" altLang="en-US" sz="1600" dirty="0" err="1"/>
              <a:t>그르나슈</a:t>
            </a:r>
            <a:r>
              <a:rPr lang="ko-KR" altLang="en-US" sz="1600" dirty="0"/>
              <a:t> </a:t>
            </a:r>
            <a:r>
              <a:rPr lang="ko-KR" altLang="en-US" sz="1600" dirty="0" err="1"/>
              <a:t>누아르품종에서</a:t>
            </a:r>
            <a:r>
              <a:rPr lang="ko-KR" altLang="en-US" sz="1600" dirty="0"/>
              <a:t> 생산된 </a:t>
            </a:r>
            <a:r>
              <a:rPr lang="ko-KR" altLang="en-US" sz="1600" dirty="0" err="1"/>
              <a:t>바뉠스</a:t>
            </a:r>
            <a:r>
              <a:rPr lang="en-US" altLang="ko-KR" sz="1600" dirty="0"/>
              <a:t>(</a:t>
            </a:r>
            <a:r>
              <a:rPr lang="en-US" altLang="ko-KR" sz="1600" dirty="0" err="1"/>
              <a:t>Banyuls</a:t>
            </a:r>
            <a:r>
              <a:rPr lang="en-US" altLang="ko-KR" sz="1600" dirty="0"/>
              <a:t>)</a:t>
            </a:r>
            <a:r>
              <a:rPr lang="ko-KR" altLang="en-US" sz="1600" dirty="0"/>
              <a:t>과 </a:t>
            </a:r>
            <a:r>
              <a:rPr lang="ko-KR" altLang="en-US" sz="1600" dirty="0" err="1"/>
              <a:t>리브잘뜨</a:t>
            </a:r>
            <a:r>
              <a:rPr lang="en-US" altLang="ko-KR" sz="1600" dirty="0"/>
              <a:t>(</a:t>
            </a:r>
            <a:r>
              <a:rPr lang="en-US" altLang="ko-KR" sz="1600" dirty="0" err="1"/>
              <a:t>Rivesaltes</a:t>
            </a:r>
            <a:r>
              <a:rPr lang="en-US" altLang="ko-KR" sz="1600" dirty="0"/>
              <a:t>)</a:t>
            </a:r>
            <a:r>
              <a:rPr lang="ko-KR" altLang="en-US" sz="1600" dirty="0"/>
              <a:t>등이 대표적이다</a:t>
            </a:r>
            <a:r>
              <a:rPr lang="en-US" altLang="ko-KR" sz="1600" dirty="0"/>
              <a:t>.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sz="1600" dirty="0"/>
              <a:t>- </a:t>
            </a:r>
            <a:r>
              <a:rPr lang="ko-KR" altLang="en-US" sz="1600" dirty="0"/>
              <a:t>쌩 </a:t>
            </a:r>
            <a:r>
              <a:rPr lang="ko-KR" altLang="en-US" sz="1600" dirty="0" err="1"/>
              <a:t>쉬냥</a:t>
            </a:r>
            <a:r>
              <a:rPr lang="ko-KR" altLang="en-US" sz="1600" dirty="0"/>
              <a:t> </a:t>
            </a:r>
            <a:r>
              <a:rPr lang="en-US" altLang="ko-KR" sz="1600" dirty="0"/>
              <a:t>(St. </a:t>
            </a:r>
            <a:r>
              <a:rPr lang="en-US" altLang="ko-KR" sz="1600" dirty="0" err="1"/>
              <a:t>Chinian</a:t>
            </a:r>
            <a:r>
              <a:rPr lang="en-US" altLang="ko-KR" sz="1600" dirty="0"/>
              <a:t>) - </a:t>
            </a:r>
            <a:r>
              <a:rPr lang="ko-KR" altLang="en-US" sz="1600" dirty="0"/>
              <a:t>소나무와 </a:t>
            </a:r>
            <a:r>
              <a:rPr lang="ko-KR" altLang="en-US" sz="1600" dirty="0" err="1"/>
              <a:t>금작화의</a:t>
            </a:r>
            <a:r>
              <a:rPr lang="ko-KR" altLang="en-US" sz="1600" dirty="0"/>
              <a:t> 전형적인 향이 나는 와인의 산지</a:t>
            </a:r>
            <a:r>
              <a:rPr lang="en-US" altLang="ko-KR" sz="1600" dirty="0"/>
              <a:t>.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sz="1600" dirty="0"/>
              <a:t>- </a:t>
            </a:r>
            <a:r>
              <a:rPr lang="ko-KR" altLang="en-US" sz="1600" dirty="0" err="1"/>
              <a:t>끌라쁘</a:t>
            </a:r>
            <a:r>
              <a:rPr lang="ko-KR" altLang="en-US" sz="1600" dirty="0"/>
              <a:t> </a:t>
            </a:r>
            <a:r>
              <a:rPr lang="en-US" altLang="ko-KR" sz="1600" dirty="0"/>
              <a:t>(</a:t>
            </a:r>
            <a:r>
              <a:rPr lang="en-US" altLang="ko-KR" sz="1600" dirty="0" err="1"/>
              <a:t>Clape</a:t>
            </a:r>
            <a:r>
              <a:rPr lang="en-US" altLang="ko-KR" sz="1600" dirty="0"/>
              <a:t>) - </a:t>
            </a:r>
            <a:r>
              <a:rPr lang="ko-KR" altLang="en-US" sz="1600" dirty="0"/>
              <a:t>바다에 면해 있는 해안 지대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sz="1600" dirty="0"/>
              <a:t>- </a:t>
            </a:r>
            <a:r>
              <a:rPr lang="ko-KR" altLang="en-US" sz="1600" dirty="0" err="1"/>
              <a:t>까브리에르</a:t>
            </a:r>
            <a:r>
              <a:rPr lang="ko-KR" altLang="en-US" sz="1600" dirty="0"/>
              <a:t> </a:t>
            </a:r>
            <a:r>
              <a:rPr lang="en-US" altLang="ko-KR" sz="1600" dirty="0"/>
              <a:t>(</a:t>
            </a:r>
            <a:r>
              <a:rPr lang="en-US" altLang="ko-KR" sz="1600" dirty="0" err="1"/>
              <a:t>Cabrieres</a:t>
            </a:r>
            <a:r>
              <a:rPr lang="en-US" altLang="ko-KR" sz="1600" dirty="0"/>
              <a:t>)  - </a:t>
            </a:r>
            <a:r>
              <a:rPr lang="ko-KR" altLang="en-US" sz="1600" dirty="0"/>
              <a:t>진홍색이 감돌며 </a:t>
            </a:r>
            <a:r>
              <a:rPr lang="ko-KR" altLang="en-US" sz="1600" dirty="0" err="1"/>
              <a:t>꽃향기가</a:t>
            </a:r>
            <a:r>
              <a:rPr lang="ko-KR" altLang="en-US" sz="1600" dirty="0"/>
              <a:t> 감미로운 </a:t>
            </a:r>
            <a:r>
              <a:rPr lang="ko-KR" altLang="en-US" sz="1600" dirty="0" err="1"/>
              <a:t>로제</a:t>
            </a:r>
            <a:r>
              <a:rPr lang="ko-KR" altLang="en-US" sz="1600" dirty="0"/>
              <a:t> 와인 </a:t>
            </a:r>
            <a:r>
              <a:rPr lang="en-US" altLang="ko-KR" sz="1600" dirty="0"/>
              <a:t>"</a:t>
            </a:r>
            <a:r>
              <a:rPr lang="ko-KR" altLang="en-US" sz="1600" dirty="0" err="1"/>
              <a:t>에스따벨</a:t>
            </a:r>
            <a:r>
              <a:rPr lang="en-US" altLang="ko-KR" sz="1600" dirty="0"/>
              <a:t>(</a:t>
            </a:r>
            <a:r>
              <a:rPr lang="en-US" altLang="ko-KR" sz="1600" dirty="0" err="1"/>
              <a:t>Estable</a:t>
            </a:r>
            <a:r>
              <a:rPr lang="en-US" altLang="ko-KR" sz="1600" dirty="0"/>
              <a:t>)"</a:t>
            </a:r>
            <a:r>
              <a:rPr lang="ko-KR" altLang="en-US" sz="1600" dirty="0"/>
              <a:t>의 산지로 유명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sz="1600" dirty="0"/>
              <a:t>- </a:t>
            </a:r>
            <a:r>
              <a:rPr lang="ko-KR" altLang="en-US" sz="1600" dirty="0"/>
              <a:t>쌩 </a:t>
            </a:r>
            <a:r>
              <a:rPr lang="ko-KR" altLang="en-US" sz="1600" dirty="0" err="1"/>
              <a:t>사뛰르넹</a:t>
            </a:r>
            <a:r>
              <a:rPr lang="en-US" altLang="ko-KR" sz="1600" dirty="0"/>
              <a:t>(St. </a:t>
            </a:r>
            <a:r>
              <a:rPr lang="en-US" altLang="ko-KR" sz="1600" dirty="0" err="1"/>
              <a:t>Saturnin</a:t>
            </a:r>
            <a:r>
              <a:rPr lang="en-US" altLang="ko-KR" sz="1600" dirty="0"/>
              <a:t>) - </a:t>
            </a:r>
            <a:r>
              <a:rPr lang="ko-KR" altLang="en-US" sz="1600" dirty="0"/>
              <a:t>오랜 침전 기간을 거친 </a:t>
            </a:r>
            <a:r>
              <a:rPr lang="ko-KR" altLang="en-US" sz="1600" dirty="0" err="1"/>
              <a:t>로제와인</a:t>
            </a:r>
            <a:r>
              <a:rPr lang="ko-KR" altLang="en-US" sz="1600" dirty="0"/>
              <a:t> </a:t>
            </a:r>
            <a:r>
              <a:rPr lang="en-US" altLang="ko-KR" sz="1600" dirty="0"/>
              <a:t>"</a:t>
            </a:r>
            <a:r>
              <a:rPr lang="ko-KR" altLang="en-US" sz="1600" dirty="0" err="1"/>
              <a:t>벵</a:t>
            </a:r>
            <a:r>
              <a:rPr lang="ko-KR" altLang="en-US" sz="1600" dirty="0"/>
              <a:t> </a:t>
            </a:r>
            <a:r>
              <a:rPr lang="ko-KR" altLang="en-US" sz="1600" dirty="0" err="1"/>
              <a:t>뒨느</a:t>
            </a:r>
            <a:r>
              <a:rPr lang="ko-KR" altLang="en-US" sz="1600" dirty="0"/>
              <a:t> 뉘 </a:t>
            </a:r>
            <a:r>
              <a:rPr lang="en-US" altLang="ko-KR" sz="1600" dirty="0"/>
              <a:t>: Vin </a:t>
            </a:r>
            <a:r>
              <a:rPr lang="en-US" altLang="ko-KR" sz="1600" dirty="0" err="1"/>
              <a:t>d'une</a:t>
            </a:r>
            <a:r>
              <a:rPr lang="en-US" altLang="ko-KR" sz="1600" dirty="0"/>
              <a:t> </a:t>
            </a:r>
            <a:r>
              <a:rPr lang="en-US" altLang="ko-KR" sz="1600" dirty="0" err="1"/>
              <a:t>nuit</a:t>
            </a:r>
            <a:r>
              <a:rPr lang="en-US" altLang="ko-KR" sz="1600" dirty="0"/>
              <a:t>(</a:t>
            </a:r>
            <a:r>
              <a:rPr lang="ko-KR" altLang="en-US" sz="1600" dirty="0"/>
              <a:t>밤의 와인</a:t>
            </a:r>
            <a:r>
              <a:rPr lang="en-US" altLang="ko-KR" sz="1600" dirty="0"/>
              <a:t>)"</a:t>
            </a:r>
            <a:r>
              <a:rPr lang="ko-KR" altLang="en-US" sz="1600" dirty="0"/>
              <a:t>의 산지로 유명</a:t>
            </a:r>
            <a:endParaRPr lang="en-US" altLang="ko-KR" sz="1600" dirty="0"/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sz="1600" dirty="0"/>
              <a:t>- </a:t>
            </a:r>
            <a:r>
              <a:rPr lang="ko-KR" altLang="en-US" sz="1600" dirty="0" err="1">
                <a:solidFill>
                  <a:srgbClr val="0000FF"/>
                </a:solidFill>
              </a:rPr>
              <a:t>지방명</a:t>
            </a:r>
            <a:r>
              <a:rPr lang="ko-KR" altLang="en-US" sz="1600" dirty="0">
                <a:solidFill>
                  <a:srgbClr val="0000FF"/>
                </a:solidFill>
              </a:rPr>
              <a:t> 와인 </a:t>
            </a:r>
            <a:r>
              <a:rPr lang="en-US" altLang="ko-KR" sz="1600" dirty="0">
                <a:solidFill>
                  <a:srgbClr val="0000FF"/>
                </a:solidFill>
              </a:rPr>
              <a:t>(</a:t>
            </a:r>
            <a:r>
              <a:rPr lang="en-US" altLang="ko-KR" sz="1600" dirty="0" err="1">
                <a:solidFill>
                  <a:srgbClr val="0000FF"/>
                </a:solidFill>
              </a:rPr>
              <a:t>Vins</a:t>
            </a:r>
            <a:r>
              <a:rPr lang="en-US" altLang="ko-KR" sz="1600" dirty="0">
                <a:solidFill>
                  <a:srgbClr val="0000FF"/>
                </a:solidFill>
              </a:rPr>
              <a:t> de Pays) - 1</a:t>
            </a:r>
            <a:r>
              <a:rPr lang="ko-KR" altLang="en-US" sz="1600" dirty="0">
                <a:solidFill>
                  <a:srgbClr val="0000FF"/>
                </a:solidFill>
              </a:rPr>
              <a:t>년에 </a:t>
            </a:r>
            <a:r>
              <a:rPr lang="en-US" altLang="ko-KR" sz="1600" dirty="0">
                <a:solidFill>
                  <a:srgbClr val="0000FF"/>
                </a:solidFill>
              </a:rPr>
              <a:t>4</a:t>
            </a:r>
            <a:r>
              <a:rPr lang="ko-KR" altLang="en-US" sz="1600" dirty="0">
                <a:solidFill>
                  <a:srgbClr val="0000FF"/>
                </a:solidFill>
              </a:rPr>
              <a:t>백만 </a:t>
            </a:r>
            <a:r>
              <a:rPr lang="ko-KR" altLang="en-US" sz="1600" dirty="0" err="1">
                <a:solidFill>
                  <a:srgbClr val="0000FF"/>
                </a:solidFill>
              </a:rPr>
              <a:t>헥토리터의</a:t>
            </a:r>
            <a:r>
              <a:rPr lang="ko-KR" altLang="en-US" sz="1600" dirty="0">
                <a:solidFill>
                  <a:srgbClr val="0000FF"/>
                </a:solidFill>
              </a:rPr>
              <a:t> </a:t>
            </a:r>
            <a:r>
              <a:rPr lang="ko-KR" altLang="en-US" sz="1600" dirty="0" err="1">
                <a:solidFill>
                  <a:srgbClr val="0000FF"/>
                </a:solidFill>
              </a:rPr>
              <a:t>지방명</a:t>
            </a:r>
            <a:r>
              <a:rPr lang="ko-KR" altLang="en-US" sz="1600" dirty="0">
                <a:solidFill>
                  <a:srgbClr val="0000FF"/>
                </a:solidFill>
              </a:rPr>
              <a:t> 와인을 생산해내는 이 지방은 프랑스 </a:t>
            </a:r>
            <a:r>
              <a:rPr lang="ko-KR" altLang="en-US" sz="1600" dirty="0" err="1">
                <a:solidFill>
                  <a:srgbClr val="0000FF"/>
                </a:solidFill>
              </a:rPr>
              <a:t>뱅드</a:t>
            </a:r>
            <a:r>
              <a:rPr lang="ko-KR" altLang="en-US" sz="1600" dirty="0">
                <a:solidFill>
                  <a:srgbClr val="0000FF"/>
                </a:solidFill>
              </a:rPr>
              <a:t> </a:t>
            </a:r>
            <a:r>
              <a:rPr lang="ko-KR" altLang="en-US" sz="1600" dirty="0" err="1">
                <a:solidFill>
                  <a:srgbClr val="0000FF"/>
                </a:solidFill>
              </a:rPr>
              <a:t>뻬이의</a:t>
            </a:r>
            <a:r>
              <a:rPr lang="ko-KR" altLang="en-US" sz="1600" dirty="0">
                <a:solidFill>
                  <a:srgbClr val="0000FF"/>
                </a:solidFill>
              </a:rPr>
              <a:t> 전체 생산량 중 </a:t>
            </a:r>
            <a:r>
              <a:rPr lang="en-US" altLang="ko-KR" sz="1600" dirty="0">
                <a:solidFill>
                  <a:srgbClr val="0000FF"/>
                </a:solidFill>
              </a:rPr>
              <a:t>70%</a:t>
            </a:r>
            <a:r>
              <a:rPr lang="ko-KR" altLang="en-US" sz="1600" dirty="0">
                <a:solidFill>
                  <a:srgbClr val="0000FF"/>
                </a:solidFill>
              </a:rPr>
              <a:t>를 차지한다</a:t>
            </a:r>
            <a:r>
              <a:rPr lang="en-US" altLang="ko-KR" sz="1600" dirty="0">
                <a:solidFill>
                  <a:srgbClr val="0000FF"/>
                </a:solidFill>
              </a:rPr>
              <a:t>. 60</a:t>
            </a:r>
            <a:r>
              <a:rPr lang="ko-KR" altLang="en-US" sz="1600" dirty="0">
                <a:solidFill>
                  <a:srgbClr val="0000FF"/>
                </a:solidFill>
              </a:rPr>
              <a:t>여개 정도의 서로 다른 이름의 뱅 드 </a:t>
            </a:r>
            <a:r>
              <a:rPr lang="ko-KR" altLang="en-US" sz="1600" dirty="0" err="1">
                <a:solidFill>
                  <a:srgbClr val="0000FF"/>
                </a:solidFill>
              </a:rPr>
              <a:t>뻬이를</a:t>
            </a:r>
            <a:r>
              <a:rPr lang="ko-KR" altLang="en-US" sz="1600" dirty="0">
                <a:solidFill>
                  <a:srgbClr val="0000FF"/>
                </a:solidFill>
              </a:rPr>
              <a:t> 꼽을 수가 있다</a:t>
            </a:r>
            <a:r>
              <a:rPr lang="en-US" altLang="ko-KR" sz="1600" dirty="0">
                <a:solidFill>
                  <a:srgbClr val="0000FF"/>
                </a:solidFill>
              </a:rPr>
              <a:t>. </a:t>
            </a:r>
            <a:r>
              <a:rPr lang="ko-KR" altLang="en-US" sz="1600" dirty="0">
                <a:solidFill>
                  <a:srgbClr val="0000FF"/>
                </a:solidFill>
              </a:rPr>
              <a:t>뱅 드 </a:t>
            </a:r>
            <a:r>
              <a:rPr lang="ko-KR" altLang="en-US" sz="1600" dirty="0" err="1">
                <a:solidFill>
                  <a:srgbClr val="0000FF"/>
                </a:solidFill>
              </a:rPr>
              <a:t>뻬이</a:t>
            </a:r>
            <a:r>
              <a:rPr lang="ko-KR" altLang="en-US" sz="1600" dirty="0">
                <a:solidFill>
                  <a:srgbClr val="0000FF"/>
                </a:solidFill>
              </a:rPr>
              <a:t> 독</a:t>
            </a:r>
            <a:r>
              <a:rPr lang="en-US" altLang="ko-KR" sz="1600" dirty="0">
                <a:solidFill>
                  <a:srgbClr val="0000FF"/>
                </a:solidFill>
              </a:rPr>
              <a:t>(</a:t>
            </a:r>
            <a:r>
              <a:rPr lang="ko-KR" altLang="en-US" sz="1600" dirty="0" err="1">
                <a:solidFill>
                  <a:srgbClr val="0000FF"/>
                </a:solidFill>
              </a:rPr>
              <a:t>랑그독</a:t>
            </a:r>
            <a:r>
              <a:rPr lang="ko-KR" altLang="en-US" sz="1600" dirty="0">
                <a:solidFill>
                  <a:srgbClr val="0000FF"/>
                </a:solidFill>
              </a:rPr>
              <a:t> 지방의 </a:t>
            </a:r>
            <a:r>
              <a:rPr lang="ko-KR" altLang="en-US" sz="1600" dirty="0" err="1">
                <a:solidFill>
                  <a:srgbClr val="0000FF"/>
                </a:solidFill>
              </a:rPr>
              <a:t>지방명의</a:t>
            </a:r>
            <a:r>
              <a:rPr lang="ko-KR" altLang="en-US" sz="1600" dirty="0">
                <a:solidFill>
                  <a:srgbClr val="0000FF"/>
                </a:solidFill>
              </a:rPr>
              <a:t> 와인</a:t>
            </a:r>
            <a:r>
              <a:rPr lang="en-US" altLang="ko-KR" sz="1600" dirty="0">
                <a:solidFill>
                  <a:srgbClr val="0000FF"/>
                </a:solidFill>
              </a:rPr>
              <a:t>)</a:t>
            </a:r>
            <a:r>
              <a:rPr lang="ko-KR" altLang="en-US" sz="1600" dirty="0">
                <a:solidFill>
                  <a:srgbClr val="0000FF"/>
                </a:solidFill>
              </a:rPr>
              <a:t>의 성공의 열쇠가 된 것은 특히 뱅 드 </a:t>
            </a:r>
            <a:r>
              <a:rPr lang="ko-KR" altLang="en-US" sz="1600" dirty="0" err="1">
                <a:solidFill>
                  <a:srgbClr val="0000FF"/>
                </a:solidFill>
              </a:rPr>
              <a:t>쎄빠쥬</a:t>
            </a:r>
            <a:r>
              <a:rPr lang="en-US" altLang="ko-KR" sz="1600" dirty="0">
                <a:solidFill>
                  <a:srgbClr val="0000FF"/>
                </a:solidFill>
              </a:rPr>
              <a:t>(</a:t>
            </a:r>
            <a:r>
              <a:rPr lang="en-US" altLang="ko-KR" sz="1600" dirty="0" err="1">
                <a:solidFill>
                  <a:srgbClr val="0000FF"/>
                </a:solidFill>
              </a:rPr>
              <a:t>Vins</a:t>
            </a:r>
            <a:r>
              <a:rPr lang="en-US" altLang="ko-KR" sz="1600" dirty="0">
                <a:solidFill>
                  <a:srgbClr val="0000FF"/>
                </a:solidFill>
              </a:rPr>
              <a:t> de </a:t>
            </a:r>
            <a:r>
              <a:rPr lang="en-US" altLang="ko-KR" sz="1600" dirty="0" err="1">
                <a:solidFill>
                  <a:srgbClr val="0000FF"/>
                </a:solidFill>
              </a:rPr>
              <a:t>cepages</a:t>
            </a:r>
            <a:r>
              <a:rPr lang="en-US" altLang="ko-KR" sz="1600" dirty="0">
                <a:solidFill>
                  <a:srgbClr val="0000FF"/>
                </a:solidFill>
              </a:rPr>
              <a:t> - </a:t>
            </a:r>
            <a:r>
              <a:rPr lang="ko-KR" altLang="en-US" sz="1600" dirty="0">
                <a:solidFill>
                  <a:srgbClr val="0000FF"/>
                </a:solidFill>
              </a:rPr>
              <a:t>단일 품종 와인</a:t>
            </a:r>
            <a:r>
              <a:rPr lang="en-US" altLang="ko-KR" sz="1600" dirty="0">
                <a:solidFill>
                  <a:srgbClr val="0000FF"/>
                </a:solidFill>
              </a:rPr>
              <a:t>)</a:t>
            </a:r>
            <a:r>
              <a:rPr lang="ko-KR" altLang="en-US" sz="1600" dirty="0">
                <a:solidFill>
                  <a:srgbClr val="0000FF"/>
                </a:solidFill>
              </a:rPr>
              <a:t>에 있다</a:t>
            </a:r>
          </a:p>
          <a:p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2324203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꼬뜨</a:t>
            </a:r>
            <a:r>
              <a:rPr lang="ko-KR" altLang="en-US" dirty="0"/>
              <a:t> 뒤 론 </a:t>
            </a:r>
            <a:r>
              <a:rPr lang="en-US" altLang="ko-KR" dirty="0"/>
              <a:t>(Cote du Rhone)</a:t>
            </a:r>
            <a:r>
              <a:rPr lang="ko-KR" altLang="en-US" dirty="0"/>
              <a:t>지방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9167" y="889709"/>
            <a:ext cx="9041802" cy="544654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ko-KR" altLang="en-US" sz="1200" dirty="0"/>
              <a:t>포도원의 면적 </a:t>
            </a:r>
            <a:r>
              <a:rPr lang="en-US" altLang="ko-KR" sz="1200" dirty="0"/>
              <a:t>75,000</a:t>
            </a:r>
            <a:r>
              <a:rPr lang="ko-KR" altLang="en-US" sz="1200" dirty="0" err="1"/>
              <a:t>헥타</a:t>
            </a:r>
            <a:endParaRPr lang="ko-KR" altLang="en-US" sz="1200" dirty="0"/>
          </a:p>
          <a:p>
            <a:pPr>
              <a:lnSpc>
                <a:spcPct val="100000"/>
              </a:lnSpc>
            </a:pPr>
            <a:r>
              <a:rPr lang="ko-KR" altLang="en-US" sz="1200" dirty="0"/>
              <a:t>포도 품종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ko-KR" altLang="en-US" sz="1200" dirty="0" err="1"/>
              <a:t>레드와인</a:t>
            </a:r>
            <a:r>
              <a:rPr lang="ko-KR" altLang="en-US" sz="1200" dirty="0"/>
              <a:t> </a:t>
            </a:r>
            <a:r>
              <a:rPr lang="en-US" altLang="ko-KR" sz="1200" dirty="0"/>
              <a:t>-</a:t>
            </a:r>
            <a:r>
              <a:rPr lang="ko-KR" altLang="en-US" sz="1200" dirty="0"/>
              <a:t>시라</a:t>
            </a:r>
            <a:r>
              <a:rPr lang="en-US" altLang="ko-KR" sz="1200" dirty="0"/>
              <a:t>(Syrah),</a:t>
            </a:r>
            <a:r>
              <a:rPr lang="ko-KR" altLang="en-US" sz="1200" dirty="0" err="1"/>
              <a:t>쌩쏘</a:t>
            </a:r>
            <a:r>
              <a:rPr lang="en-US" altLang="ko-KR" sz="1200" dirty="0"/>
              <a:t>(</a:t>
            </a:r>
            <a:r>
              <a:rPr lang="en-US" altLang="ko-KR" sz="1200" dirty="0" err="1"/>
              <a:t>Cinsaut</a:t>
            </a:r>
            <a:r>
              <a:rPr lang="en-US" altLang="ko-KR" sz="1200" dirty="0"/>
              <a:t>),</a:t>
            </a:r>
            <a:r>
              <a:rPr lang="ko-KR" altLang="en-US" sz="1200" dirty="0" err="1"/>
              <a:t>무르베드르</a:t>
            </a:r>
            <a:r>
              <a:rPr lang="en-US" altLang="ko-KR" sz="1200" dirty="0"/>
              <a:t>(</a:t>
            </a:r>
            <a:r>
              <a:rPr lang="en-US" altLang="ko-KR" sz="1200" dirty="0" err="1"/>
              <a:t>Mourvedre</a:t>
            </a:r>
            <a:r>
              <a:rPr lang="en-US" altLang="ko-KR" sz="1200" dirty="0"/>
              <a:t>), </a:t>
            </a:r>
            <a:r>
              <a:rPr lang="ko-KR" altLang="en-US" sz="1200" dirty="0" err="1"/>
              <a:t>그르나슈</a:t>
            </a:r>
            <a:r>
              <a:rPr lang="en-US" altLang="ko-KR" sz="1200" dirty="0"/>
              <a:t>(Grenache)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ko-KR" altLang="en-US" sz="1200" dirty="0"/>
              <a:t>화이트와인 </a:t>
            </a:r>
            <a:r>
              <a:rPr lang="ko-KR" altLang="en-US" sz="1200" dirty="0" err="1"/>
              <a:t>비오니에</a:t>
            </a:r>
            <a:r>
              <a:rPr lang="en-US" altLang="ko-KR" sz="1200" dirty="0"/>
              <a:t>(Viognier),</a:t>
            </a:r>
            <a:r>
              <a:rPr lang="ko-KR" altLang="en-US" sz="1200" dirty="0" err="1"/>
              <a:t>마르싼</a:t>
            </a:r>
            <a:r>
              <a:rPr lang="en-US" altLang="ko-KR" sz="1200" dirty="0"/>
              <a:t>(</a:t>
            </a:r>
            <a:r>
              <a:rPr lang="en-US" altLang="ko-KR" sz="1200" dirty="0" err="1"/>
              <a:t>Marssanne</a:t>
            </a:r>
            <a:r>
              <a:rPr lang="en-US" altLang="ko-KR" sz="1200" dirty="0"/>
              <a:t>),</a:t>
            </a:r>
            <a:r>
              <a:rPr lang="ko-KR" altLang="en-US" sz="1200" dirty="0" err="1"/>
              <a:t>그르나슈</a:t>
            </a:r>
            <a:r>
              <a:rPr lang="en-US" altLang="ko-KR" sz="1200" dirty="0"/>
              <a:t>(Grenache)</a:t>
            </a:r>
            <a:r>
              <a:rPr lang="ko-KR" altLang="en-US" sz="1200" dirty="0" err="1"/>
              <a:t>루싼</a:t>
            </a:r>
            <a:r>
              <a:rPr lang="ko-KR" altLang="en-US" sz="1200" dirty="0"/>
              <a:t> </a:t>
            </a:r>
            <a:r>
              <a:rPr lang="en-US" altLang="ko-KR" sz="1200" dirty="0"/>
              <a:t>(</a:t>
            </a:r>
            <a:r>
              <a:rPr lang="en-US" altLang="ko-KR" sz="1200" dirty="0" err="1"/>
              <a:t>Roussanne</a:t>
            </a:r>
            <a:r>
              <a:rPr lang="en-US" altLang="ko-KR" sz="1200" dirty="0"/>
              <a:t>), </a:t>
            </a:r>
            <a:r>
              <a:rPr lang="ko-KR" altLang="en-US" sz="1200" dirty="0" err="1"/>
              <a:t>부르불랭끄</a:t>
            </a:r>
            <a:r>
              <a:rPr lang="en-US" altLang="ko-KR" sz="1200" dirty="0"/>
              <a:t>(</a:t>
            </a:r>
            <a:r>
              <a:rPr lang="en-US" altLang="ko-KR" sz="1200" dirty="0" err="1"/>
              <a:t>Bourboulenc</a:t>
            </a:r>
            <a:r>
              <a:rPr lang="en-US" altLang="ko-KR" sz="1200" dirty="0"/>
              <a:t>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ko-KR" altLang="en-US" sz="1200" dirty="0" err="1"/>
              <a:t>색상별</a:t>
            </a:r>
            <a:r>
              <a:rPr lang="ko-KR" altLang="en-US" sz="1200" dirty="0"/>
              <a:t> 비율 </a:t>
            </a:r>
            <a:r>
              <a:rPr lang="ko-KR" altLang="en-US" sz="1200" dirty="0" err="1"/>
              <a:t>레드와인</a:t>
            </a:r>
            <a:r>
              <a:rPr lang="ko-KR" altLang="en-US" sz="1200" dirty="0"/>
              <a:t> </a:t>
            </a:r>
            <a:r>
              <a:rPr lang="en-US" altLang="ko-KR" sz="1200" dirty="0"/>
              <a:t>- 24%  </a:t>
            </a:r>
            <a:r>
              <a:rPr lang="ko-KR" altLang="en-US" sz="1200" dirty="0"/>
              <a:t>화이트와인 </a:t>
            </a:r>
            <a:r>
              <a:rPr lang="en-US" altLang="ko-KR" sz="1200" dirty="0"/>
              <a:t>- 14%  </a:t>
            </a:r>
            <a:r>
              <a:rPr lang="ko-KR" altLang="en-US" sz="1200" dirty="0" err="1"/>
              <a:t>로제와인</a:t>
            </a:r>
            <a:r>
              <a:rPr lang="ko-KR" altLang="en-US" sz="1200" dirty="0"/>
              <a:t> </a:t>
            </a:r>
            <a:r>
              <a:rPr lang="en-US" altLang="ko-KR" sz="1200" dirty="0"/>
              <a:t>- 55%</a:t>
            </a:r>
          </a:p>
          <a:p>
            <a:pPr>
              <a:lnSpc>
                <a:spcPct val="100000"/>
              </a:lnSpc>
            </a:pPr>
            <a:r>
              <a:rPr lang="ko-KR" altLang="en-US" sz="1200" dirty="0"/>
              <a:t>위치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200" dirty="0"/>
              <a:t>Bourgogne </a:t>
            </a:r>
            <a:r>
              <a:rPr lang="ko-KR" altLang="en-US" sz="1200" dirty="0"/>
              <a:t>지방 남쪽 </a:t>
            </a:r>
            <a:r>
              <a:rPr lang="en-US" altLang="ko-KR" sz="1200" dirty="0"/>
              <a:t>Lyon</a:t>
            </a:r>
            <a:r>
              <a:rPr lang="ko-KR" altLang="en-US" sz="1200" dirty="0"/>
              <a:t>으로부터 </a:t>
            </a:r>
            <a:r>
              <a:rPr lang="en-US" altLang="ko-KR" sz="1200" dirty="0"/>
              <a:t>Avignon</a:t>
            </a:r>
            <a:r>
              <a:rPr lang="ko-KR" altLang="en-US" sz="1200" dirty="0"/>
              <a:t>까지 약 </a:t>
            </a:r>
            <a:r>
              <a:rPr lang="en-US" altLang="ko-KR" sz="1200" dirty="0"/>
              <a:t>200km</a:t>
            </a:r>
            <a:r>
              <a:rPr lang="ko-KR" altLang="en-US" sz="1200" dirty="0"/>
              <a:t>를 흐르는 </a:t>
            </a:r>
            <a:r>
              <a:rPr lang="en-US" altLang="ko-KR" sz="1200" dirty="0"/>
              <a:t>Rhone</a:t>
            </a:r>
            <a:r>
              <a:rPr lang="ko-KR" altLang="en-US" sz="1200" dirty="0"/>
              <a:t>강을 끼고 전개되는 포도재배 지대다</a:t>
            </a:r>
            <a:r>
              <a:rPr lang="en-US" altLang="ko-KR" sz="1200" dirty="0"/>
              <a:t>.</a:t>
            </a:r>
          </a:p>
          <a:p>
            <a:pPr>
              <a:lnSpc>
                <a:spcPct val="100000"/>
              </a:lnSpc>
            </a:pPr>
            <a:r>
              <a:rPr lang="ko-KR" altLang="en-US" sz="1200" dirty="0"/>
              <a:t>역사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ko-KR" altLang="en-US" sz="1200" dirty="0" err="1"/>
              <a:t>꼬뜨</a:t>
            </a:r>
            <a:r>
              <a:rPr lang="ko-KR" altLang="en-US" sz="1200" dirty="0"/>
              <a:t> 뒤 론 포도원은 매우 오랜 역사를 자랑하는 포도원으로서</a:t>
            </a:r>
            <a:r>
              <a:rPr lang="en-US" altLang="ko-KR" sz="1200" dirty="0"/>
              <a:t>, </a:t>
            </a:r>
            <a:r>
              <a:rPr lang="ko-KR" altLang="en-US" sz="1200" dirty="0"/>
              <a:t>그리스인들에 의해 처음으로 개발되기 시작하여 로마인의 지배하에서 발전하였다</a:t>
            </a:r>
            <a:r>
              <a:rPr lang="en-US" altLang="ko-KR" sz="1200" dirty="0"/>
              <a:t>. </a:t>
            </a:r>
            <a:r>
              <a:rPr lang="ko-KR" altLang="en-US" sz="1200" dirty="0"/>
              <a:t>가장 처음으로 각광 받기 시작한 것은 </a:t>
            </a:r>
            <a:r>
              <a:rPr lang="ko-KR" altLang="en-US" sz="1200" dirty="0" err="1"/>
              <a:t>비엔느</a:t>
            </a:r>
            <a:r>
              <a:rPr lang="en-US" altLang="ko-KR" sz="1200" dirty="0"/>
              <a:t>(</a:t>
            </a:r>
            <a:r>
              <a:rPr lang="ko-KR" altLang="en-US" sz="1200" dirty="0" err="1"/>
              <a:t>꼬뜨</a:t>
            </a:r>
            <a:r>
              <a:rPr lang="ko-KR" altLang="en-US" sz="1200" dirty="0"/>
              <a:t> </a:t>
            </a:r>
            <a:r>
              <a:rPr lang="ko-KR" altLang="en-US" sz="1200" dirty="0" err="1"/>
              <a:t>로띠</a:t>
            </a:r>
            <a:r>
              <a:rPr lang="ko-KR" altLang="en-US" sz="1200" dirty="0"/>
              <a:t> </a:t>
            </a:r>
            <a:r>
              <a:rPr lang="en-US" altLang="ko-KR" sz="1200" dirty="0"/>
              <a:t>Cote </a:t>
            </a:r>
            <a:r>
              <a:rPr lang="en-US" altLang="ko-KR" sz="1200" dirty="0" err="1"/>
              <a:t>Rotie</a:t>
            </a:r>
            <a:r>
              <a:rPr lang="en-US" altLang="ko-KR" sz="1200" dirty="0"/>
              <a:t>) </a:t>
            </a:r>
            <a:r>
              <a:rPr lang="ko-KR" altLang="en-US" sz="1200" dirty="0"/>
              <a:t>포도원이었고</a:t>
            </a:r>
            <a:r>
              <a:rPr lang="en-US" altLang="ko-KR" sz="1200" dirty="0"/>
              <a:t>, </a:t>
            </a:r>
            <a:r>
              <a:rPr lang="ko-KR" altLang="en-US" sz="1200" dirty="0"/>
              <a:t>그 후에는 기원전 </a:t>
            </a:r>
            <a:r>
              <a:rPr lang="en-US" altLang="ko-KR" sz="1200" dirty="0"/>
              <a:t>1</a:t>
            </a:r>
            <a:r>
              <a:rPr lang="ko-KR" altLang="en-US" sz="1200" dirty="0"/>
              <a:t>세기부터 일구기 시작한 </a:t>
            </a:r>
            <a:r>
              <a:rPr lang="ko-KR" altLang="en-US" sz="1200" dirty="0" err="1"/>
              <a:t>에르미따쥬</a:t>
            </a:r>
            <a:r>
              <a:rPr lang="en-US" altLang="ko-KR" sz="1200" dirty="0"/>
              <a:t>(Hermitage) </a:t>
            </a:r>
            <a:r>
              <a:rPr lang="ko-KR" altLang="en-US" sz="1200" dirty="0"/>
              <a:t>포도원이 명성을 얻었다</a:t>
            </a:r>
            <a:r>
              <a:rPr lang="en-US" altLang="ko-KR" sz="1200" dirty="0"/>
              <a:t>.  </a:t>
            </a:r>
            <a:r>
              <a:rPr lang="ko-KR" altLang="en-US" sz="1200" dirty="0"/>
              <a:t>한동안 쇠퇴의 길을 걷던 이 지역 포도원은 교회의 적극적인 지원으로 다시 발전할 수 있게 되었다</a:t>
            </a:r>
            <a:r>
              <a:rPr lang="en-US" altLang="ko-KR" sz="1200" dirty="0"/>
              <a:t>. </a:t>
            </a:r>
            <a:r>
              <a:rPr lang="ko-KR" altLang="en-US" sz="1200" dirty="0"/>
              <a:t>사실 </a:t>
            </a:r>
            <a:r>
              <a:rPr lang="en-US" altLang="ko-KR" sz="1200" dirty="0"/>
              <a:t>1305</a:t>
            </a:r>
            <a:r>
              <a:rPr lang="ko-KR" altLang="en-US" sz="1200" dirty="0"/>
              <a:t>년부터 </a:t>
            </a:r>
            <a:r>
              <a:rPr lang="en-US" altLang="ko-KR" sz="1200" dirty="0"/>
              <a:t>1377</a:t>
            </a:r>
            <a:r>
              <a:rPr lang="ko-KR" altLang="en-US" sz="1200" dirty="0"/>
              <a:t>년까지 교황이 아비뇽에 머물기도 하였다</a:t>
            </a:r>
            <a:r>
              <a:rPr lang="en-US" altLang="ko-KR" sz="1200" dirty="0"/>
              <a:t>. 18</a:t>
            </a:r>
            <a:r>
              <a:rPr lang="ko-KR" altLang="en-US" sz="1200" dirty="0"/>
              <a:t>세기부터 론</a:t>
            </a:r>
            <a:r>
              <a:rPr lang="en-US" altLang="ko-KR" sz="1200" dirty="0"/>
              <a:t>(Rhone)</a:t>
            </a:r>
            <a:r>
              <a:rPr lang="ko-KR" altLang="en-US" sz="1200" dirty="0"/>
              <a:t>강 </a:t>
            </a:r>
            <a:r>
              <a:rPr lang="ko-KR" altLang="en-US" sz="1200" dirty="0" err="1"/>
              <a:t>좌안과</a:t>
            </a:r>
            <a:r>
              <a:rPr lang="ko-KR" altLang="en-US" sz="1200" dirty="0"/>
              <a:t> 북쪽에서 생산되는 와인도 </a:t>
            </a:r>
            <a:r>
              <a:rPr lang="en-US" altLang="ko-KR" sz="1200" dirty="0"/>
              <a:t>"</a:t>
            </a:r>
            <a:r>
              <a:rPr lang="ko-KR" altLang="en-US" sz="1200" dirty="0" err="1"/>
              <a:t>꼬뜨</a:t>
            </a:r>
            <a:r>
              <a:rPr lang="ko-KR" altLang="en-US" sz="1200" dirty="0"/>
              <a:t> 뒤 론</a:t>
            </a:r>
            <a:r>
              <a:rPr lang="en-US" altLang="ko-KR" sz="1200" dirty="0"/>
              <a:t>" </a:t>
            </a:r>
            <a:r>
              <a:rPr lang="ko-KR" altLang="en-US" sz="1200" dirty="0"/>
              <a:t>와인이라 명명하게 되었다</a:t>
            </a:r>
            <a:r>
              <a:rPr lang="en-US" altLang="ko-KR" sz="1200" dirty="0"/>
              <a:t>. 20</a:t>
            </a:r>
            <a:r>
              <a:rPr lang="ko-KR" altLang="en-US" sz="1200" dirty="0"/>
              <a:t>세기에 들어서 </a:t>
            </a:r>
            <a:r>
              <a:rPr lang="ko-KR" altLang="en-US" sz="1200" dirty="0" err="1"/>
              <a:t>꼬뜨</a:t>
            </a:r>
            <a:r>
              <a:rPr lang="ko-KR" altLang="en-US" sz="1200" dirty="0"/>
              <a:t> 뒤 론 지역 와인 생산자들은 </a:t>
            </a:r>
            <a:r>
              <a:rPr lang="en-US" altLang="ko-KR" sz="1200" dirty="0"/>
              <a:t>AOC </a:t>
            </a:r>
            <a:r>
              <a:rPr lang="ko-KR" altLang="en-US" sz="1200" dirty="0"/>
              <a:t>규정이 생기기 이전부터 이미 품질 향상을 위한 여러 가지 노력을 하였다</a:t>
            </a:r>
            <a:r>
              <a:rPr lang="en-US" altLang="ko-KR" sz="1200" dirty="0"/>
              <a:t>.</a:t>
            </a:r>
          </a:p>
          <a:p>
            <a:pPr>
              <a:lnSpc>
                <a:spcPct val="100000"/>
              </a:lnSpc>
            </a:pPr>
            <a:r>
              <a:rPr lang="ko-KR" altLang="en-US" sz="1200" dirty="0"/>
              <a:t>환경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200" dirty="0"/>
              <a:t>- </a:t>
            </a:r>
            <a:r>
              <a:rPr lang="ko-KR" altLang="en-US" sz="1200" dirty="0"/>
              <a:t>산악지대 </a:t>
            </a:r>
            <a:r>
              <a:rPr lang="en-US" altLang="ko-KR" sz="1200" dirty="0"/>
              <a:t>: </a:t>
            </a:r>
            <a:r>
              <a:rPr lang="ko-KR" altLang="en-US" sz="1200" dirty="0"/>
              <a:t>매우 가파른 언덕 위와 매우 좁은 화강암 테라스 위에 심어져 있는 포도나무들은 주로 적은 면적에서 재배된다</a:t>
            </a:r>
            <a:r>
              <a:rPr lang="en-US" altLang="ko-KR" sz="1200" dirty="0"/>
              <a:t>. </a:t>
            </a:r>
            <a:r>
              <a:rPr lang="ko-KR" altLang="en-US" sz="1200" dirty="0"/>
              <a:t>일조량은 많으나 남쪽보다는 선선하고 아침 안개로 인해 온화한 기후를 형성한다</a:t>
            </a:r>
            <a:r>
              <a:rPr lang="en-US" altLang="ko-KR" sz="1200" dirty="0"/>
              <a:t>. </a:t>
            </a:r>
            <a:r>
              <a:rPr lang="ko-KR" altLang="en-US" sz="1200" dirty="0"/>
              <a:t>남동향과 남서향은 좋은 </a:t>
            </a:r>
            <a:r>
              <a:rPr lang="ko-KR" altLang="en-US" sz="1200" dirty="0" err="1"/>
              <a:t>일조향을</a:t>
            </a:r>
            <a:r>
              <a:rPr lang="ko-KR" altLang="en-US" sz="1200" dirty="0"/>
              <a:t> 선사한다</a:t>
            </a:r>
            <a:r>
              <a:rPr lang="en-US" altLang="ko-KR" sz="1200" dirty="0"/>
              <a:t>.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200" dirty="0"/>
              <a:t>- </a:t>
            </a:r>
            <a:r>
              <a:rPr lang="ko-KR" altLang="en-US" sz="1200" dirty="0"/>
              <a:t>해안지대 </a:t>
            </a:r>
            <a:r>
              <a:rPr lang="en-US" altLang="ko-KR" sz="1200" dirty="0"/>
              <a:t>: </a:t>
            </a:r>
            <a:r>
              <a:rPr lang="ko-KR" altLang="en-US" sz="1200" dirty="0"/>
              <a:t>계곡이 펼쳐지면서 기복은 점점 완만해지고 포도나무는 조그만 언덕에 재배되며 강가를 따라 펼쳐진다</a:t>
            </a:r>
            <a:r>
              <a:rPr lang="en-US" altLang="ko-KR" sz="1200" dirty="0"/>
              <a:t>. </a:t>
            </a:r>
            <a:r>
              <a:rPr lang="ko-KR" altLang="en-US" sz="1200" dirty="0"/>
              <a:t>매우 더운 이 곳의 지중해성 기후는 폭풍우의 형태로 불규칙한 비를 동반한다</a:t>
            </a:r>
            <a:r>
              <a:rPr lang="en-US" altLang="ko-KR" sz="1200" dirty="0"/>
              <a:t>. </a:t>
            </a:r>
            <a:r>
              <a:rPr lang="ko-KR" altLang="en-US" sz="1200" dirty="0"/>
              <a:t>때때로 부는 매우 강한 바람인 </a:t>
            </a:r>
            <a:r>
              <a:rPr lang="ko-KR" altLang="en-US" sz="1200" dirty="0" err="1"/>
              <a:t>미스트랄은</a:t>
            </a:r>
            <a:r>
              <a:rPr lang="ko-KR" altLang="en-US" sz="1200" dirty="0"/>
              <a:t> 기본적인 기후 요소이다</a:t>
            </a:r>
            <a:r>
              <a:rPr lang="en-US" altLang="ko-KR" sz="1200" dirty="0"/>
              <a:t>. </a:t>
            </a:r>
          </a:p>
          <a:p>
            <a:pPr>
              <a:lnSpc>
                <a:spcPct val="100000"/>
              </a:lnSpc>
            </a:pPr>
            <a:endParaRPr lang="ko-KR" altLang="en-US" sz="1200" dirty="0"/>
          </a:p>
        </p:txBody>
      </p:sp>
      <p:sp>
        <p:nvSpPr>
          <p:cNvPr id="4" name="직사각형 3"/>
          <p:cNvSpPr/>
          <p:nvPr/>
        </p:nvSpPr>
        <p:spPr>
          <a:xfrm>
            <a:off x="7568825" y="6488668"/>
            <a:ext cx="15751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0000FF"/>
                </a:solidFill>
              </a:rPr>
              <a:t>Cote du Rhone</a:t>
            </a:r>
            <a:endParaRPr lang="ko-KR" alt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23317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87586" y="158190"/>
            <a:ext cx="8628306" cy="6167306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ko-KR" altLang="en-US" sz="1600" dirty="0"/>
              <a:t>북부 </a:t>
            </a:r>
            <a:r>
              <a:rPr lang="ko-KR" altLang="en-US" sz="1600" dirty="0" err="1"/>
              <a:t>꼬뜨</a:t>
            </a:r>
            <a:r>
              <a:rPr lang="ko-KR" altLang="en-US" sz="1600" dirty="0"/>
              <a:t> 뒤 론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sz="1600" dirty="0"/>
              <a:t>이 지역에서 생산되는 와인은 모두 </a:t>
            </a:r>
            <a:r>
              <a:rPr lang="en-US" altLang="ko-KR" sz="1600" dirty="0"/>
              <a:t>AOC </a:t>
            </a:r>
            <a:r>
              <a:rPr lang="ko-KR" altLang="en-US" sz="1600" dirty="0"/>
              <a:t>와인으로써</a:t>
            </a:r>
            <a:r>
              <a:rPr lang="en-US" altLang="ko-KR" sz="1600" dirty="0"/>
              <a:t>, </a:t>
            </a:r>
            <a:r>
              <a:rPr lang="ko-KR" altLang="en-US" sz="1600" dirty="0"/>
              <a:t>포도 품종</a:t>
            </a:r>
            <a:r>
              <a:rPr lang="en-US" altLang="ko-KR" sz="1600" dirty="0"/>
              <a:t>(</a:t>
            </a:r>
            <a:r>
              <a:rPr lang="ko-KR" altLang="en-US" sz="1600" dirty="0" err="1"/>
              <a:t>레드와인에</a:t>
            </a:r>
            <a:r>
              <a:rPr lang="ko-KR" altLang="en-US" sz="1600" dirty="0"/>
              <a:t> 있어서는 </a:t>
            </a:r>
            <a:r>
              <a:rPr lang="en-US" altLang="ko-KR" sz="1600" dirty="0"/>
              <a:t>'</a:t>
            </a:r>
            <a:r>
              <a:rPr lang="ko-KR" altLang="en-US" sz="1600" dirty="0"/>
              <a:t>시라 </a:t>
            </a:r>
            <a:r>
              <a:rPr lang="en-US" altLang="ko-KR" sz="1600" dirty="0"/>
              <a:t>Syrah'</a:t>
            </a:r>
            <a:r>
              <a:rPr lang="ko-KR" altLang="en-US" sz="1600" dirty="0"/>
              <a:t>라는 단일 품종</a:t>
            </a:r>
            <a:r>
              <a:rPr lang="en-US" altLang="ko-KR" sz="1600" dirty="0"/>
              <a:t>)</a:t>
            </a:r>
            <a:r>
              <a:rPr lang="ko-KR" altLang="en-US" sz="1600" dirty="0"/>
              <a:t>이 유사하고 포도 재배 조건이 열악하다는 공통점이 있다</a:t>
            </a:r>
            <a:r>
              <a:rPr lang="en-US" altLang="ko-KR" sz="1600" dirty="0"/>
              <a:t>. </a:t>
            </a:r>
            <a:r>
              <a:rPr lang="ko-KR" altLang="en-US" sz="1600" dirty="0" err="1"/>
              <a:t>론강의</a:t>
            </a:r>
            <a:r>
              <a:rPr lang="ko-KR" altLang="en-US" sz="1600" dirty="0"/>
              <a:t> 가파른 경사면에 계단식으로 포도를 재배하고 있다</a:t>
            </a:r>
            <a:r>
              <a:rPr lang="en-US" altLang="ko-KR" sz="1600" dirty="0"/>
              <a:t>. </a:t>
            </a:r>
            <a:r>
              <a:rPr lang="ko-KR" altLang="en-US" sz="1600" dirty="0"/>
              <a:t>토양은 화강암과 편암이 주류를 이루고 있다</a:t>
            </a:r>
            <a:r>
              <a:rPr lang="en-US" altLang="ko-KR" sz="1600" dirty="0"/>
              <a:t>. </a:t>
            </a:r>
            <a:r>
              <a:rPr lang="ko-KR" altLang="en-US" sz="1600" dirty="0"/>
              <a:t>이 지역에서 생산되는 </a:t>
            </a:r>
            <a:r>
              <a:rPr lang="en-US" altLang="ko-KR" sz="1600" dirty="0"/>
              <a:t>"</a:t>
            </a:r>
            <a:r>
              <a:rPr lang="ko-KR" altLang="en-US" sz="1600" dirty="0" err="1"/>
              <a:t>꼬뜨로띠</a:t>
            </a:r>
            <a:r>
              <a:rPr lang="en-US" altLang="ko-KR" sz="1600" dirty="0"/>
              <a:t>(Cote </a:t>
            </a:r>
            <a:r>
              <a:rPr lang="en-US" altLang="ko-KR" sz="1600" dirty="0" err="1"/>
              <a:t>rotie</a:t>
            </a:r>
            <a:r>
              <a:rPr lang="en-US" altLang="ko-KR" sz="1600" dirty="0"/>
              <a:t>)", "</a:t>
            </a:r>
            <a:r>
              <a:rPr lang="ko-KR" altLang="en-US" sz="1600" dirty="0" err="1"/>
              <a:t>크로즈에르미따쥬</a:t>
            </a:r>
            <a:r>
              <a:rPr lang="en-US" altLang="ko-KR" sz="1600" dirty="0"/>
              <a:t>(</a:t>
            </a:r>
            <a:r>
              <a:rPr lang="en-US" altLang="ko-KR" sz="1600" dirty="0" err="1"/>
              <a:t>Crozes</a:t>
            </a:r>
            <a:r>
              <a:rPr lang="en-US" altLang="ko-KR" sz="1600" dirty="0"/>
              <a:t>-Hermitages)"</a:t>
            </a:r>
            <a:r>
              <a:rPr lang="ko-KR" altLang="en-US" sz="1600" dirty="0"/>
              <a:t>와 같은 </a:t>
            </a:r>
            <a:r>
              <a:rPr lang="ko-KR" altLang="en-US" sz="1600" dirty="0" err="1"/>
              <a:t>레드와인은</a:t>
            </a:r>
            <a:r>
              <a:rPr lang="ko-KR" altLang="en-US" sz="1600" dirty="0"/>
              <a:t> 매우 진하고</a:t>
            </a:r>
            <a:r>
              <a:rPr lang="en-US" altLang="ko-KR" sz="1600" dirty="0"/>
              <a:t>, </a:t>
            </a:r>
            <a:r>
              <a:rPr lang="ko-KR" altLang="en-US" sz="1600" dirty="0"/>
              <a:t>빛깔과 강한 향기가 매우 독특하다</a:t>
            </a:r>
            <a:r>
              <a:rPr lang="en-US" altLang="ko-KR" sz="1600" dirty="0"/>
              <a:t>. </a:t>
            </a:r>
            <a:r>
              <a:rPr lang="ko-KR" altLang="en-US" sz="1600" dirty="0"/>
              <a:t>이 와인은 오랫동안 즉</a:t>
            </a:r>
            <a:r>
              <a:rPr lang="en-US" altLang="ko-KR" sz="1600" dirty="0"/>
              <a:t>, </a:t>
            </a:r>
            <a:r>
              <a:rPr lang="ko-KR" altLang="en-US" sz="1600" dirty="0"/>
              <a:t>십 </a:t>
            </a:r>
            <a:r>
              <a:rPr lang="ko-KR" altLang="en-US" sz="1600" dirty="0" err="1"/>
              <a:t>여년동안</a:t>
            </a:r>
            <a:r>
              <a:rPr lang="ko-KR" altLang="en-US" sz="1600" dirty="0"/>
              <a:t> 숙성 시켜야 그 향기의 진가를 알 수 있다</a:t>
            </a:r>
            <a:r>
              <a:rPr lang="en-US" altLang="ko-KR" sz="1600" dirty="0"/>
              <a:t>. </a:t>
            </a:r>
            <a:r>
              <a:rPr lang="ko-KR" altLang="en-US" sz="1600" dirty="0"/>
              <a:t>이 지역에서는 고아한 향취가 돋보이는 </a:t>
            </a:r>
            <a:r>
              <a:rPr lang="en-US" altLang="ko-KR" sz="1600" dirty="0"/>
              <a:t>"</a:t>
            </a:r>
            <a:r>
              <a:rPr lang="ko-KR" altLang="en-US" sz="1600" dirty="0" err="1"/>
              <a:t>꽁뜨리외</a:t>
            </a:r>
            <a:r>
              <a:rPr lang="en-US" altLang="ko-KR" sz="1600" dirty="0"/>
              <a:t>(</a:t>
            </a:r>
            <a:r>
              <a:rPr lang="en-US" altLang="ko-KR" sz="1600" dirty="0" err="1"/>
              <a:t>Condrieu</a:t>
            </a:r>
            <a:r>
              <a:rPr lang="en-US" altLang="ko-KR" sz="1600" dirty="0"/>
              <a:t>)", "</a:t>
            </a:r>
            <a:r>
              <a:rPr lang="ko-KR" altLang="en-US" sz="1600" dirty="0" err="1"/>
              <a:t>샤또</a:t>
            </a:r>
            <a:r>
              <a:rPr lang="ko-KR" altLang="en-US" sz="1600" dirty="0"/>
              <a:t> </a:t>
            </a:r>
            <a:r>
              <a:rPr lang="ko-KR" altLang="en-US" sz="1600" dirty="0" err="1"/>
              <a:t>그리에</a:t>
            </a:r>
            <a:r>
              <a:rPr lang="en-US" altLang="ko-KR" sz="1600" dirty="0"/>
              <a:t>(Chateau </a:t>
            </a:r>
            <a:r>
              <a:rPr lang="en-US" altLang="ko-KR" sz="1600" dirty="0" err="1"/>
              <a:t>Grillet</a:t>
            </a:r>
            <a:r>
              <a:rPr lang="en-US" altLang="ko-KR" sz="1600" dirty="0"/>
              <a:t>)"</a:t>
            </a:r>
            <a:r>
              <a:rPr lang="ko-KR" altLang="en-US" sz="1600" dirty="0"/>
              <a:t>와 같은 프랑스 화이트와인도 생산된다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sz="1600" dirty="0"/>
              <a:t>- </a:t>
            </a:r>
            <a:r>
              <a:rPr lang="ko-KR" altLang="en-US" sz="1600" dirty="0" err="1"/>
              <a:t>꼬뜨</a:t>
            </a:r>
            <a:r>
              <a:rPr lang="ko-KR" altLang="en-US" sz="1600" dirty="0"/>
              <a:t> </a:t>
            </a:r>
            <a:r>
              <a:rPr lang="ko-KR" altLang="en-US" sz="1600" dirty="0" err="1"/>
              <a:t>로띠</a:t>
            </a:r>
            <a:r>
              <a:rPr lang="ko-KR" altLang="en-US" sz="1600" dirty="0"/>
              <a:t> </a:t>
            </a:r>
            <a:r>
              <a:rPr lang="en-US" altLang="ko-KR" sz="1600" dirty="0"/>
              <a:t>(Cote </a:t>
            </a:r>
            <a:r>
              <a:rPr lang="en-US" altLang="ko-KR" sz="1600" dirty="0" err="1"/>
              <a:t>Rotie</a:t>
            </a:r>
            <a:r>
              <a:rPr lang="en-US" altLang="ko-KR" sz="1600" dirty="0"/>
              <a:t>) - </a:t>
            </a:r>
            <a:r>
              <a:rPr lang="ko-KR" altLang="en-US" sz="1600" dirty="0"/>
              <a:t>남국의 태양광선이 강렬하게 내려 쪼이기 때문에 </a:t>
            </a:r>
            <a:r>
              <a:rPr lang="en-US" altLang="ko-KR" sz="1600" dirty="0"/>
              <a:t>Cote </a:t>
            </a:r>
            <a:r>
              <a:rPr lang="en-US" altLang="ko-KR" sz="1600" dirty="0" err="1"/>
              <a:t>Rotie</a:t>
            </a:r>
            <a:r>
              <a:rPr lang="en-US" altLang="ko-KR" sz="1600" dirty="0"/>
              <a:t>(Roast Slope, </a:t>
            </a:r>
            <a:r>
              <a:rPr lang="ko-KR" altLang="en-US" sz="1600" dirty="0"/>
              <a:t>불타는 계곡</a:t>
            </a:r>
            <a:r>
              <a:rPr lang="en-US" altLang="ko-KR" sz="1600" dirty="0"/>
              <a:t>)</a:t>
            </a:r>
            <a:r>
              <a:rPr lang="ko-KR" altLang="en-US" sz="1600" dirty="0"/>
              <a:t>이름이 붙여졌다</a:t>
            </a:r>
            <a:r>
              <a:rPr lang="en-US" altLang="ko-KR" sz="1600" dirty="0"/>
              <a:t>. </a:t>
            </a:r>
            <a:r>
              <a:rPr lang="ko-KR" altLang="en-US" sz="1600" dirty="0"/>
              <a:t>강렬한 햇볕을 받으며 자란 포도로 빚은 와인은 색깔이 짙으며 맛이 농후하고 수명이 길다</a:t>
            </a:r>
            <a:r>
              <a:rPr lang="en-US" altLang="ko-KR" sz="1600" dirty="0"/>
              <a:t>. Cote </a:t>
            </a:r>
            <a:r>
              <a:rPr lang="en-US" altLang="ko-KR" sz="1600" dirty="0" err="1"/>
              <a:t>Rotie</a:t>
            </a:r>
            <a:r>
              <a:rPr lang="ko-KR" altLang="en-US" sz="1600" dirty="0"/>
              <a:t>는 색깔이 진하고 감칠맛이 있는 와인을 생산하는 </a:t>
            </a:r>
            <a:r>
              <a:rPr lang="en-US" altLang="ko-KR" sz="1600" dirty="0"/>
              <a:t>Cote </a:t>
            </a:r>
            <a:r>
              <a:rPr lang="en-US" altLang="ko-KR" sz="1600" dirty="0" err="1"/>
              <a:t>Brune</a:t>
            </a:r>
            <a:r>
              <a:rPr lang="en-US" altLang="ko-KR" sz="1600" dirty="0"/>
              <a:t>(</a:t>
            </a:r>
            <a:r>
              <a:rPr lang="ko-KR" altLang="en-US" sz="1600" dirty="0" err="1"/>
              <a:t>갈색계곡</a:t>
            </a:r>
            <a:r>
              <a:rPr lang="en-US" altLang="ko-KR" sz="1600" dirty="0"/>
              <a:t>, </a:t>
            </a:r>
            <a:r>
              <a:rPr lang="ko-KR" altLang="en-US" sz="1600" dirty="0"/>
              <a:t>주로 </a:t>
            </a:r>
            <a:r>
              <a:rPr lang="en-US" altLang="ko-KR" sz="1600" dirty="0"/>
              <a:t>Syrah </a:t>
            </a:r>
            <a:r>
              <a:rPr lang="ko-KR" altLang="en-US" sz="1600" dirty="0" err="1"/>
              <a:t>품종재배</a:t>
            </a:r>
            <a:r>
              <a:rPr lang="en-US" altLang="ko-KR" sz="1600" dirty="0"/>
              <a:t>)</a:t>
            </a:r>
            <a:r>
              <a:rPr lang="ko-KR" altLang="en-US" sz="1600" dirty="0"/>
              <a:t>와 색깔이 진하지 않고 가벼운 와인을 생산하는 </a:t>
            </a:r>
            <a:r>
              <a:rPr lang="en-US" altLang="ko-KR" sz="1600" dirty="0"/>
              <a:t>Cote Blonde(Blonde</a:t>
            </a:r>
            <a:r>
              <a:rPr lang="ko-KR" altLang="en-US" sz="1600" dirty="0"/>
              <a:t>의 계곡</a:t>
            </a:r>
            <a:r>
              <a:rPr lang="en-US" altLang="ko-KR" sz="1600" dirty="0"/>
              <a:t>, </a:t>
            </a:r>
            <a:r>
              <a:rPr lang="ko-KR" altLang="en-US" sz="1600" dirty="0"/>
              <a:t>주로 </a:t>
            </a:r>
            <a:r>
              <a:rPr lang="en-US" altLang="ko-KR" sz="1600" dirty="0"/>
              <a:t>Viognier </a:t>
            </a:r>
            <a:r>
              <a:rPr lang="ko-KR" altLang="en-US" sz="1600" dirty="0" err="1"/>
              <a:t>품종재배</a:t>
            </a:r>
            <a:r>
              <a:rPr lang="en-US" altLang="ko-KR" sz="1600" dirty="0"/>
              <a:t>)</a:t>
            </a:r>
            <a:r>
              <a:rPr lang="ko-KR" altLang="en-US" sz="1600" dirty="0"/>
              <a:t>의 두 경사면의 포도재배 지역으로 나누어진다</a:t>
            </a:r>
            <a:r>
              <a:rPr lang="en-US" altLang="ko-KR" sz="1600" dirty="0"/>
              <a:t>.) </a:t>
            </a:r>
            <a:r>
              <a:rPr lang="ko-KR" altLang="en-US" sz="1600" dirty="0"/>
              <a:t>주로 </a:t>
            </a:r>
            <a:r>
              <a:rPr lang="en-US" altLang="ko-KR" sz="1600" dirty="0"/>
              <a:t>Syrah </a:t>
            </a:r>
            <a:r>
              <a:rPr lang="ko-KR" altLang="en-US" sz="1600" dirty="0"/>
              <a:t>품종으로 만든 </a:t>
            </a:r>
            <a:r>
              <a:rPr lang="en-US" altLang="ko-KR" sz="1600" dirty="0"/>
              <a:t>Cote </a:t>
            </a:r>
            <a:r>
              <a:rPr lang="en-US" altLang="ko-KR" sz="1600" dirty="0" err="1"/>
              <a:t>Rotie</a:t>
            </a:r>
            <a:r>
              <a:rPr lang="en-US" altLang="ko-KR" sz="1600" dirty="0"/>
              <a:t> </a:t>
            </a:r>
            <a:r>
              <a:rPr lang="ko-KR" altLang="en-US" sz="1600" dirty="0"/>
              <a:t>와인은 깊고 맑고 색조를 띠며 맛은 섬세하고</a:t>
            </a:r>
            <a:r>
              <a:rPr lang="en-US" altLang="ko-KR" sz="1600" dirty="0" err="1"/>
              <a:t>Ronder</a:t>
            </a:r>
            <a:r>
              <a:rPr lang="ko-KR" altLang="en-US" sz="1600" dirty="0"/>
              <a:t>하고 나무딸기의 방향을 갖는다</a:t>
            </a:r>
            <a:r>
              <a:rPr lang="en-US" altLang="ko-KR" sz="1600" dirty="0"/>
              <a:t>.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sz="1600" dirty="0"/>
              <a:t>- </a:t>
            </a:r>
            <a:r>
              <a:rPr lang="ko-KR" altLang="en-US" sz="1600" dirty="0" err="1"/>
              <a:t>꽁드리예와</a:t>
            </a:r>
            <a:r>
              <a:rPr lang="ko-KR" altLang="en-US" sz="1600" dirty="0"/>
              <a:t> </a:t>
            </a:r>
            <a:r>
              <a:rPr lang="ko-KR" altLang="en-US" sz="1600" dirty="0" err="1"/>
              <a:t>샤또</a:t>
            </a:r>
            <a:r>
              <a:rPr lang="ko-KR" altLang="en-US" sz="1600" dirty="0"/>
              <a:t> </a:t>
            </a:r>
            <a:r>
              <a:rPr lang="ko-KR" altLang="en-US" sz="1600" dirty="0" err="1"/>
              <a:t>그리예</a:t>
            </a:r>
            <a:r>
              <a:rPr lang="en-US" altLang="ko-KR" sz="1600" dirty="0"/>
              <a:t>(Chateau </a:t>
            </a:r>
            <a:r>
              <a:rPr lang="en-US" altLang="ko-KR" sz="1600" dirty="0" err="1"/>
              <a:t>Condrieu</a:t>
            </a:r>
            <a:r>
              <a:rPr lang="en-US" altLang="ko-KR" sz="1600" dirty="0"/>
              <a:t> &amp; </a:t>
            </a:r>
            <a:r>
              <a:rPr lang="en-US" altLang="ko-KR" sz="1600" dirty="0" err="1"/>
              <a:t>Grillet</a:t>
            </a:r>
            <a:r>
              <a:rPr lang="en-US" altLang="ko-KR" sz="1600" dirty="0"/>
              <a:t>) - </a:t>
            </a:r>
            <a:r>
              <a:rPr lang="en-US" altLang="ko-KR" sz="1600" dirty="0" err="1"/>
              <a:t>Condrieu</a:t>
            </a:r>
            <a:r>
              <a:rPr lang="ko-KR" altLang="en-US" sz="1600" dirty="0"/>
              <a:t>는 </a:t>
            </a:r>
            <a:r>
              <a:rPr lang="en-US" altLang="ko-KR" sz="1600" dirty="0"/>
              <a:t>Viognier </a:t>
            </a:r>
            <a:r>
              <a:rPr lang="ko-KR" altLang="en-US" sz="1600" dirty="0"/>
              <a:t>백포도 품종으로 화이트와인만을 생산한다</a:t>
            </a:r>
            <a:r>
              <a:rPr lang="en-US" altLang="ko-KR" sz="1600" dirty="0"/>
              <a:t>. </a:t>
            </a:r>
            <a:r>
              <a:rPr lang="ko-KR" altLang="en-US" sz="1600" dirty="0"/>
              <a:t>생산량은 작지만 품질이 뛰어나다</a:t>
            </a:r>
            <a:r>
              <a:rPr lang="en-US" altLang="ko-KR" sz="1600" dirty="0"/>
              <a:t>. Dry, </a:t>
            </a:r>
            <a:r>
              <a:rPr lang="ko-KR" altLang="en-US" sz="1600" dirty="0"/>
              <a:t>우아하고 섬세함</a:t>
            </a:r>
            <a:r>
              <a:rPr lang="en-US" altLang="ko-KR" sz="1600" dirty="0"/>
              <a:t>, </a:t>
            </a:r>
            <a:r>
              <a:rPr lang="ko-KR" altLang="en-US" sz="1600" dirty="0"/>
              <a:t>과실의 향미가 가득한 독특한 방향을 갖는다</a:t>
            </a:r>
            <a:r>
              <a:rPr lang="en-US" altLang="ko-KR" sz="1600" dirty="0"/>
              <a:t>. </a:t>
            </a:r>
            <a:r>
              <a:rPr lang="ko-KR" altLang="en-US" sz="1600" dirty="0"/>
              <a:t>총면적 </a:t>
            </a:r>
            <a:r>
              <a:rPr lang="en-US" altLang="ko-KR" sz="1600" dirty="0"/>
              <a:t>2ha</a:t>
            </a:r>
            <a:r>
              <a:rPr lang="ko-KR" altLang="en-US" sz="1600" dirty="0"/>
              <a:t>인 </a:t>
            </a:r>
            <a:r>
              <a:rPr lang="en-US" altLang="ko-KR" sz="1600" dirty="0"/>
              <a:t>Chateau </a:t>
            </a:r>
            <a:r>
              <a:rPr lang="en-US" altLang="ko-KR" sz="1600" dirty="0" err="1"/>
              <a:t>Grillet</a:t>
            </a:r>
            <a:r>
              <a:rPr lang="ko-KR" altLang="en-US" sz="1600" dirty="0"/>
              <a:t>는 독자적인 </a:t>
            </a:r>
            <a:r>
              <a:rPr lang="en-US" altLang="ko-KR" sz="1600" dirty="0"/>
              <a:t>A.C.</a:t>
            </a:r>
            <a:r>
              <a:rPr lang="ko-KR" altLang="en-US" sz="1600" dirty="0"/>
              <a:t>를 갖는다</a:t>
            </a:r>
            <a:r>
              <a:rPr lang="en-US" altLang="ko-KR" sz="1600" dirty="0"/>
              <a:t>. </a:t>
            </a:r>
            <a:r>
              <a:rPr lang="en-US" altLang="ko-KR" sz="1600" dirty="0" err="1"/>
              <a:t>Neyret</a:t>
            </a:r>
            <a:r>
              <a:rPr lang="en-US" altLang="ko-KR" sz="1600" dirty="0"/>
              <a:t> Cachet</a:t>
            </a:r>
            <a:r>
              <a:rPr lang="ko-KR" altLang="en-US" sz="1600" dirty="0"/>
              <a:t>가 소유하고 있는 </a:t>
            </a:r>
            <a:r>
              <a:rPr lang="en-US" altLang="ko-KR" sz="1600" dirty="0"/>
              <a:t>Chateau </a:t>
            </a:r>
            <a:r>
              <a:rPr lang="en-US" altLang="ko-KR" sz="1600" dirty="0" err="1"/>
              <a:t>Grillet</a:t>
            </a:r>
            <a:r>
              <a:rPr lang="en-US" altLang="ko-KR" sz="1600" dirty="0"/>
              <a:t> </a:t>
            </a:r>
            <a:r>
              <a:rPr lang="ko-KR" altLang="en-US" sz="1600" dirty="0"/>
              <a:t>와인은 프랑스의 아주 뛰어난 화이트와인 중의 하나로 황금 색조이다</a:t>
            </a:r>
            <a:r>
              <a:rPr lang="en-US" altLang="ko-KR" sz="1600" dirty="0"/>
              <a:t>.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7568825" y="6488668"/>
            <a:ext cx="15751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0000FF"/>
                </a:solidFill>
              </a:rPr>
              <a:t>Cote du Rhone</a:t>
            </a:r>
            <a:endParaRPr lang="ko-KR" alt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51536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371138"/>
            <a:ext cx="7886700" cy="6083449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sz="1600" dirty="0"/>
              <a:t>- </a:t>
            </a:r>
            <a:r>
              <a:rPr lang="ko-KR" altLang="en-US" sz="1600" dirty="0" err="1"/>
              <a:t>에르미따쥬</a:t>
            </a:r>
            <a:r>
              <a:rPr lang="en-US" altLang="ko-KR" sz="1600" dirty="0"/>
              <a:t>(Hermitage) - </a:t>
            </a:r>
            <a:r>
              <a:rPr lang="ko-KR" altLang="en-US" sz="1600" dirty="0"/>
              <a:t>프랑스 궁정의 와인으로 명성을 얻은 </a:t>
            </a:r>
            <a:r>
              <a:rPr lang="en-US" altLang="ko-KR" sz="1600" dirty="0"/>
              <a:t>Hermitage</a:t>
            </a:r>
            <a:r>
              <a:rPr lang="ko-KR" altLang="en-US" sz="1600" dirty="0"/>
              <a:t>는 루이 </a:t>
            </a:r>
            <a:r>
              <a:rPr lang="en-US" altLang="ko-KR" sz="1600" dirty="0"/>
              <a:t>15</a:t>
            </a:r>
            <a:r>
              <a:rPr lang="ko-KR" altLang="en-US" sz="1600" dirty="0" err="1"/>
              <a:t>세때</a:t>
            </a:r>
            <a:r>
              <a:rPr lang="ko-KR" altLang="en-US" sz="1600" dirty="0"/>
              <a:t> 그의 조카인 영국</a:t>
            </a:r>
            <a:r>
              <a:rPr lang="en-US" altLang="ko-KR" sz="1600" dirty="0"/>
              <a:t>Charles Ⅱ</a:t>
            </a:r>
            <a:r>
              <a:rPr lang="ko-KR" altLang="en-US" sz="1600" dirty="0"/>
              <a:t>세에게 두 병의 와인을 선물한 인연으로 오랫동안 영국의 모든 고급 식탁에 등장했다</a:t>
            </a:r>
            <a:r>
              <a:rPr lang="en-US" altLang="ko-KR" sz="1600" dirty="0"/>
              <a:t>. Hermitage </a:t>
            </a:r>
            <a:r>
              <a:rPr lang="ko-KR" altLang="en-US" sz="1600" dirty="0"/>
              <a:t>이름의 유래는 다음과 같다</a:t>
            </a:r>
            <a:r>
              <a:rPr lang="en-US" altLang="ko-KR" sz="1600" dirty="0"/>
              <a:t>. Saint Patrick</a:t>
            </a:r>
            <a:r>
              <a:rPr lang="ko-KR" altLang="en-US" sz="1600" dirty="0"/>
              <a:t>가 첫 부임지인 </a:t>
            </a:r>
            <a:r>
              <a:rPr lang="en-US" altLang="ko-KR" sz="1600" dirty="0"/>
              <a:t>Gaul</a:t>
            </a:r>
            <a:r>
              <a:rPr lang="ko-KR" altLang="en-US" sz="1600" dirty="0"/>
              <a:t>에 머무르는 동안 이 언덕에 포도나무를 심었다</a:t>
            </a:r>
            <a:r>
              <a:rPr lang="en-US" altLang="ko-KR" sz="1600" dirty="0"/>
              <a:t>. </a:t>
            </a:r>
            <a:r>
              <a:rPr lang="ko-KR" altLang="en-US" sz="1600" dirty="0"/>
              <a:t>이 언덕에 남 프랑스의 </a:t>
            </a:r>
            <a:r>
              <a:rPr lang="ko-KR" altLang="en-US" sz="1600" dirty="0" err="1"/>
              <a:t>알비타</a:t>
            </a:r>
            <a:r>
              <a:rPr lang="ko-KR" altLang="en-US" sz="1600" dirty="0"/>
              <a:t> 이교도를 무찌르는데 참여했던 십자군의 기사였던 </a:t>
            </a:r>
            <a:r>
              <a:rPr lang="en-US" altLang="ko-KR" sz="1600" dirty="0"/>
              <a:t>Gaspard de </a:t>
            </a:r>
            <a:r>
              <a:rPr lang="en-US" altLang="ko-KR" sz="1600" dirty="0" err="1"/>
              <a:t>Sterimberg</a:t>
            </a:r>
            <a:r>
              <a:rPr lang="ko-KR" altLang="en-US" sz="1600" dirty="0"/>
              <a:t>가 자기의 잔혹했던 과거를 참회하기 위하여 </a:t>
            </a:r>
            <a:r>
              <a:rPr lang="en-US" altLang="ko-KR" sz="1600" dirty="0"/>
              <a:t>Hermitage(</a:t>
            </a:r>
            <a:r>
              <a:rPr lang="ko-KR" altLang="en-US" sz="1600" dirty="0"/>
              <a:t>은자의 암자</a:t>
            </a:r>
            <a:r>
              <a:rPr lang="en-US" altLang="ko-KR" sz="1600" dirty="0"/>
              <a:t>)</a:t>
            </a:r>
            <a:r>
              <a:rPr lang="ko-KR" altLang="en-US" sz="1600" dirty="0"/>
              <a:t>에서 살고 있으면서 포도원을 개설하고 와인을 빚으며 살았다</a:t>
            </a:r>
            <a:r>
              <a:rPr lang="en-US" altLang="ko-KR" sz="1600" dirty="0"/>
              <a:t>. </a:t>
            </a:r>
            <a:r>
              <a:rPr lang="ko-KR" altLang="en-US" sz="1600" dirty="0"/>
              <a:t>이 때</a:t>
            </a:r>
            <a:r>
              <a:rPr lang="en-US" altLang="ko-KR" sz="1600" dirty="0"/>
              <a:t>, </a:t>
            </a:r>
            <a:r>
              <a:rPr lang="ko-KR" altLang="en-US" sz="1600" dirty="0"/>
              <a:t>많은 방문객이 찾아왔는데 자기가 빚은 와인을 전부 제공했는데</a:t>
            </a:r>
            <a:r>
              <a:rPr lang="en-US" altLang="ko-KR" sz="1600" dirty="0"/>
              <a:t>, </a:t>
            </a:r>
            <a:r>
              <a:rPr lang="ko-KR" altLang="en-US" sz="1600" dirty="0"/>
              <a:t>이 연유로 </a:t>
            </a:r>
            <a:r>
              <a:rPr lang="en-US" altLang="ko-KR" sz="1600" dirty="0"/>
              <a:t>Hermitage </a:t>
            </a:r>
            <a:r>
              <a:rPr lang="ko-KR" altLang="en-US" sz="1600" dirty="0"/>
              <a:t>와인이 유명해 지기 시작했다</a:t>
            </a:r>
            <a:r>
              <a:rPr lang="en-US" altLang="ko-KR" sz="1600" dirty="0"/>
              <a:t>. </a:t>
            </a:r>
            <a:r>
              <a:rPr lang="ko-KR" altLang="en-US" sz="1600" dirty="0"/>
              <a:t>약 </a:t>
            </a:r>
            <a:r>
              <a:rPr lang="en-US" altLang="ko-KR" sz="1600" dirty="0"/>
              <a:t>160ha</a:t>
            </a:r>
            <a:r>
              <a:rPr lang="ko-KR" altLang="en-US" sz="1600" dirty="0"/>
              <a:t>의 포도원의 약 </a:t>
            </a:r>
            <a:r>
              <a:rPr lang="en-US" altLang="ko-KR" sz="1600" dirty="0"/>
              <a:t>2/3</a:t>
            </a:r>
            <a:r>
              <a:rPr lang="ko-KR" altLang="en-US" sz="1600" dirty="0"/>
              <a:t>는 </a:t>
            </a:r>
            <a:r>
              <a:rPr lang="en-US" altLang="ko-KR" sz="1600" dirty="0"/>
              <a:t>Syrah </a:t>
            </a:r>
            <a:r>
              <a:rPr lang="ko-KR" altLang="en-US" sz="1600" dirty="0"/>
              <a:t>종을 주로 재배해서 농후하고 힘차며 희미한 </a:t>
            </a:r>
            <a:r>
              <a:rPr lang="ko-KR" altLang="en-US" sz="1600" dirty="0" err="1"/>
              <a:t>인동초를</a:t>
            </a:r>
            <a:r>
              <a:rPr lang="ko-KR" altLang="en-US" sz="1600" dirty="0"/>
              <a:t> 연상케 하는 </a:t>
            </a:r>
            <a:r>
              <a:rPr lang="ko-KR" altLang="en-US" sz="1600" dirty="0" err="1"/>
              <a:t>방행을</a:t>
            </a:r>
            <a:r>
              <a:rPr lang="ko-KR" altLang="en-US" sz="1600" dirty="0"/>
              <a:t> 가진 수명이 아주 긴 </a:t>
            </a:r>
            <a:r>
              <a:rPr lang="ko-KR" altLang="en-US" sz="1600" dirty="0" err="1"/>
              <a:t>레드와인을</a:t>
            </a:r>
            <a:r>
              <a:rPr lang="ko-KR" altLang="en-US" sz="1600" dirty="0"/>
              <a:t> 생산한다</a:t>
            </a:r>
            <a:r>
              <a:rPr lang="en-US" altLang="ko-KR" sz="1600" dirty="0"/>
              <a:t>. </a:t>
            </a:r>
            <a:r>
              <a:rPr lang="ko-KR" altLang="en-US" sz="1600" dirty="0"/>
              <a:t>약 </a:t>
            </a:r>
            <a:r>
              <a:rPr lang="en-US" altLang="ko-KR" sz="1600" dirty="0"/>
              <a:t>1/3 </a:t>
            </a:r>
            <a:r>
              <a:rPr lang="en-US" altLang="ko-KR" sz="1600" dirty="0" err="1"/>
              <a:t>Roussanne</a:t>
            </a:r>
            <a:r>
              <a:rPr lang="ko-KR" altLang="en-US" sz="1600" dirty="0"/>
              <a:t>와 </a:t>
            </a:r>
            <a:r>
              <a:rPr lang="en-US" altLang="ko-KR" sz="1600" dirty="0" err="1"/>
              <a:t>Marsanne</a:t>
            </a:r>
            <a:r>
              <a:rPr lang="en-US" altLang="ko-KR" sz="1600" dirty="0"/>
              <a:t> </a:t>
            </a:r>
            <a:r>
              <a:rPr lang="ko-KR" altLang="en-US" sz="1600" dirty="0"/>
              <a:t>화이트와인 </a:t>
            </a:r>
            <a:r>
              <a:rPr lang="ko-KR" altLang="en-US" sz="1600" dirty="0" err="1"/>
              <a:t>품종으로부터</a:t>
            </a:r>
            <a:r>
              <a:rPr lang="ko-KR" altLang="en-US" sz="1600" dirty="0"/>
              <a:t> 일반 화이트와인과 비교할 때 농후하고 수명이 긴 화이트와인을 생산한다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sz="1600" dirty="0"/>
              <a:t>- </a:t>
            </a:r>
            <a:r>
              <a:rPr lang="ko-KR" altLang="en-US" sz="1600" dirty="0" err="1"/>
              <a:t>셍</a:t>
            </a:r>
            <a:r>
              <a:rPr lang="ko-KR" altLang="en-US" sz="1600" dirty="0"/>
              <a:t> </a:t>
            </a:r>
            <a:r>
              <a:rPr lang="ko-KR" altLang="en-US" sz="1600" dirty="0" err="1"/>
              <a:t>조세프</a:t>
            </a:r>
            <a:r>
              <a:rPr lang="en-US" altLang="ko-KR" sz="1600" dirty="0"/>
              <a:t>(St. Joseph) - </a:t>
            </a:r>
            <a:r>
              <a:rPr lang="ko-KR" altLang="en-US" sz="1600" dirty="0" err="1"/>
              <a:t>레드와인은</a:t>
            </a:r>
            <a:r>
              <a:rPr lang="ko-KR" altLang="en-US" sz="1600" dirty="0"/>
              <a:t> 산딸기와 </a:t>
            </a:r>
            <a:r>
              <a:rPr lang="ko-KR" altLang="en-US" sz="1600" dirty="0" err="1"/>
              <a:t>제비꽃향을</a:t>
            </a:r>
            <a:r>
              <a:rPr lang="ko-KR" altLang="en-US" sz="1600" dirty="0"/>
              <a:t> 지녔으며</a:t>
            </a:r>
            <a:r>
              <a:rPr lang="en-US" altLang="ko-KR" sz="1600" dirty="0"/>
              <a:t>2~3</a:t>
            </a:r>
            <a:r>
              <a:rPr lang="ko-KR" altLang="en-US" sz="1600" dirty="0"/>
              <a:t>년 후면 美酒로 숙성됩니다</a:t>
            </a:r>
            <a:r>
              <a:rPr lang="en-US" altLang="ko-KR" sz="1600" dirty="0"/>
              <a:t>. </a:t>
            </a:r>
            <a:r>
              <a:rPr lang="ko-KR" altLang="en-US" sz="1600" dirty="0"/>
              <a:t>가볍고 신선한</a:t>
            </a:r>
            <a:r>
              <a:rPr lang="en-US" altLang="ko-KR" sz="1600" dirty="0"/>
              <a:t>(</a:t>
            </a:r>
            <a:r>
              <a:rPr lang="ko-KR" altLang="en-US" sz="1600" dirty="0" err="1"/>
              <a:t>후레</a:t>
            </a:r>
            <a:r>
              <a:rPr lang="en-US" altLang="ko-KR" sz="1600" dirty="0"/>
              <a:t>: </a:t>
            </a:r>
            <a:r>
              <a:rPr lang="en-US" altLang="ko-KR" sz="1600" dirty="0" err="1"/>
              <a:t>frais</a:t>
            </a:r>
            <a:r>
              <a:rPr lang="en-US" altLang="ko-KR" sz="1600" dirty="0"/>
              <a:t>) </a:t>
            </a:r>
            <a:r>
              <a:rPr lang="ko-KR" altLang="en-US" sz="1600" dirty="0"/>
              <a:t>맛을 지닌 화이트와인으로 꿀과 아카시아향을 지닌다</a:t>
            </a:r>
            <a:r>
              <a:rPr lang="en-US" altLang="ko-KR" sz="1600" dirty="0"/>
              <a:t>.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sz="1600" dirty="0"/>
              <a:t>- </a:t>
            </a:r>
            <a:r>
              <a:rPr lang="ko-KR" altLang="en-US" sz="1600" dirty="0" err="1"/>
              <a:t>꼬르나</a:t>
            </a:r>
            <a:r>
              <a:rPr lang="ko-KR" altLang="en-US" sz="1600" dirty="0"/>
              <a:t> </a:t>
            </a:r>
            <a:r>
              <a:rPr lang="en-US" altLang="ko-KR" sz="1600" dirty="0"/>
              <a:t>(</a:t>
            </a:r>
            <a:r>
              <a:rPr lang="en-US" altLang="ko-KR" sz="1600" dirty="0" err="1"/>
              <a:t>Cornas</a:t>
            </a:r>
            <a:r>
              <a:rPr lang="en-US" altLang="ko-KR" sz="1600" dirty="0"/>
              <a:t>) - </a:t>
            </a:r>
            <a:r>
              <a:rPr lang="ko-KR" altLang="en-US" sz="1600" dirty="0"/>
              <a:t>색이 매우 진하여 일명 </a:t>
            </a:r>
            <a:r>
              <a:rPr lang="en-US" altLang="ko-KR" sz="1600" dirty="0"/>
              <a:t>"</a:t>
            </a:r>
            <a:r>
              <a:rPr lang="ko-KR" altLang="en-US" sz="1600" dirty="0" err="1"/>
              <a:t>흑포도주</a:t>
            </a:r>
            <a:r>
              <a:rPr lang="en-US" altLang="ko-KR" sz="1600" dirty="0"/>
              <a:t>"</a:t>
            </a:r>
            <a:r>
              <a:rPr lang="ko-KR" altLang="en-US" sz="1600" dirty="0"/>
              <a:t>라고도 불리우며 </a:t>
            </a:r>
            <a:r>
              <a:rPr lang="en-US" altLang="ko-KR" sz="1600" dirty="0"/>
              <a:t>"</a:t>
            </a:r>
            <a:r>
              <a:rPr lang="ko-KR" altLang="en-US" sz="1600" dirty="0" err="1"/>
              <a:t>꼬뜨</a:t>
            </a:r>
            <a:r>
              <a:rPr lang="ko-KR" altLang="en-US" sz="1600" dirty="0"/>
              <a:t> 뒤 론</a:t>
            </a:r>
            <a:r>
              <a:rPr lang="en-US" altLang="ko-KR" sz="1600" dirty="0"/>
              <a:t>"</a:t>
            </a:r>
            <a:r>
              <a:rPr lang="ko-KR" altLang="en-US" sz="1600" dirty="0"/>
              <a:t>의 와인 중 타닌 성분이 가장 많다</a:t>
            </a:r>
            <a:r>
              <a:rPr lang="en-US" altLang="ko-KR" sz="1600" dirty="0"/>
              <a:t>. (</a:t>
            </a:r>
            <a:r>
              <a:rPr lang="ko-KR" altLang="en-US" sz="1600" dirty="0"/>
              <a:t>숙성 초기에는 강한 맛을 띠며 </a:t>
            </a:r>
            <a:r>
              <a:rPr lang="en-US" altLang="ko-KR" sz="1600" dirty="0"/>
              <a:t>20</a:t>
            </a:r>
            <a:r>
              <a:rPr lang="ko-KR" altLang="en-US" sz="1600" dirty="0"/>
              <a:t>년까지 저장할 수 있다</a:t>
            </a:r>
            <a:r>
              <a:rPr lang="en-US" altLang="ko-KR" sz="1600" dirty="0"/>
              <a:t>.)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sz="1600" dirty="0"/>
              <a:t>- </a:t>
            </a:r>
            <a:r>
              <a:rPr lang="ko-KR" altLang="en-US" sz="1600" dirty="0" err="1"/>
              <a:t>셍쁘레</a:t>
            </a:r>
            <a:r>
              <a:rPr lang="en-US" altLang="ko-KR" sz="1600" dirty="0"/>
              <a:t>(</a:t>
            </a:r>
            <a:r>
              <a:rPr lang="en-US" altLang="ko-KR" sz="1600" dirty="0" err="1"/>
              <a:t>St.Peray</a:t>
            </a:r>
            <a:r>
              <a:rPr lang="en-US" altLang="ko-KR" sz="1600" dirty="0"/>
              <a:t>) - </a:t>
            </a:r>
            <a:r>
              <a:rPr lang="ko-KR" altLang="en-US" sz="1600" dirty="0"/>
              <a:t>샴페인과 같은 방식으로 주조된 거품 와인이다</a:t>
            </a:r>
          </a:p>
          <a:p>
            <a:pPr>
              <a:lnSpc>
                <a:spcPct val="120000"/>
              </a:lnSpc>
            </a:pPr>
            <a:endParaRPr lang="ko-KR" altLang="en-US" sz="1600" dirty="0"/>
          </a:p>
          <a:p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93914593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18335" y="142052"/>
            <a:ext cx="8826648" cy="6199581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ko-KR" altLang="en-US" sz="1600" dirty="0"/>
              <a:t>남부 </a:t>
            </a:r>
            <a:r>
              <a:rPr lang="ko-KR" altLang="en-US" sz="1600" dirty="0" err="1"/>
              <a:t>꼬뜨</a:t>
            </a:r>
            <a:r>
              <a:rPr lang="ko-KR" altLang="en-US" sz="1600" dirty="0"/>
              <a:t> 뒤 론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sz="1600" dirty="0"/>
              <a:t>이 지역에서는 강을 경계로 토질은 모래와 석회질이 주를 이루며</a:t>
            </a:r>
            <a:r>
              <a:rPr lang="en-US" altLang="ko-KR" sz="1600" dirty="0"/>
              <a:t>,</a:t>
            </a:r>
            <a:r>
              <a:rPr lang="ko-KR" altLang="en-US" sz="1600" dirty="0"/>
              <a:t>작은 자갈이 섞여있다</a:t>
            </a:r>
            <a:r>
              <a:rPr lang="en-US" altLang="ko-KR" sz="1600" dirty="0"/>
              <a:t>. </a:t>
            </a:r>
            <a:r>
              <a:rPr lang="ko-KR" altLang="en-US" sz="1600" dirty="0"/>
              <a:t>지구는 강렬하고 풍부한 일조량과 작은 돌과 자갈이 많은 토양 구성으로 </a:t>
            </a:r>
            <a:r>
              <a:rPr lang="ko-KR" altLang="en-US" sz="1600" dirty="0" err="1"/>
              <a:t>특색있는</a:t>
            </a:r>
            <a:r>
              <a:rPr lang="ko-KR" altLang="en-US" sz="1600" dirty="0"/>
              <a:t> 양질의 와인을 생산하고 있다</a:t>
            </a:r>
            <a:r>
              <a:rPr lang="en-US" altLang="ko-KR" sz="1600" dirty="0"/>
              <a:t>. </a:t>
            </a:r>
            <a:r>
              <a:rPr lang="ko-KR" altLang="en-US" sz="1600" dirty="0"/>
              <a:t>여러 종류의 포도를 섞어서 만들기 때문에 각 품종이 갖는 포도의 향을 지닌다</a:t>
            </a:r>
            <a:r>
              <a:rPr lang="en-US" altLang="ko-KR" sz="1600" dirty="0"/>
              <a:t>. </a:t>
            </a:r>
            <a:r>
              <a:rPr lang="ko-KR" altLang="en-US" sz="1600" dirty="0" err="1"/>
              <a:t>레드와인은</a:t>
            </a:r>
            <a:r>
              <a:rPr lang="ko-KR" altLang="en-US" sz="1600" dirty="0"/>
              <a:t> 색깔이 짙고 부드러우며 </a:t>
            </a:r>
            <a:r>
              <a:rPr lang="en-US" altLang="ko-KR" sz="1600" dirty="0"/>
              <a:t>Dry Full Body</a:t>
            </a:r>
            <a:r>
              <a:rPr lang="ko-KR" altLang="en-US" sz="1600" dirty="0"/>
              <a:t>와인이다</a:t>
            </a:r>
            <a:r>
              <a:rPr lang="en-US" altLang="ko-KR" sz="1600" dirty="0"/>
              <a:t>. </a:t>
            </a:r>
            <a:r>
              <a:rPr lang="ko-KR" altLang="en-US" sz="1600" dirty="0" err="1"/>
              <a:t>탄닌분이</a:t>
            </a:r>
            <a:r>
              <a:rPr lang="ko-KR" altLang="en-US" sz="1600" dirty="0"/>
              <a:t> 많아 수명이 길다</a:t>
            </a:r>
            <a:r>
              <a:rPr lang="en-US" altLang="ko-KR" sz="1600" dirty="0"/>
              <a:t>. </a:t>
            </a:r>
            <a:r>
              <a:rPr lang="ko-KR" altLang="en-US" sz="1600" dirty="0"/>
              <a:t>화이트와인은 작황이 좋은 해에 만들어진 와인은 가볍게 감미를 느끼고 감칠맛이 풍부하고 짙은 맛이 있다</a:t>
            </a:r>
            <a:r>
              <a:rPr lang="en-US" altLang="ko-KR" sz="1600" dirty="0"/>
              <a:t>. </a:t>
            </a:r>
            <a:r>
              <a:rPr lang="ko-KR" altLang="en-US" sz="1600" dirty="0"/>
              <a:t>바로 이런 토양에서 </a:t>
            </a:r>
            <a:r>
              <a:rPr lang="en-US" altLang="ko-KR" sz="1600" dirty="0"/>
              <a:t>"</a:t>
            </a:r>
            <a:r>
              <a:rPr lang="ko-KR" altLang="en-US" sz="1600" dirty="0" err="1"/>
              <a:t>꼬뜨</a:t>
            </a:r>
            <a:r>
              <a:rPr lang="ko-KR" altLang="en-US" sz="1600" dirty="0"/>
              <a:t> 뒤 론 </a:t>
            </a:r>
            <a:r>
              <a:rPr lang="ko-KR" altLang="en-US" sz="1600" dirty="0" err="1"/>
              <a:t>빌라쥬</a:t>
            </a:r>
            <a:r>
              <a:rPr lang="en-US" altLang="ko-KR" sz="1600" dirty="0"/>
              <a:t>(Cote du Rhone Villages)"</a:t>
            </a:r>
            <a:r>
              <a:rPr lang="ko-KR" altLang="en-US" sz="1600" dirty="0"/>
              <a:t>를 만드는 포도 품종이 재배된다</a:t>
            </a:r>
            <a:r>
              <a:rPr lang="en-US" altLang="ko-KR" sz="1600" dirty="0"/>
              <a:t>. </a:t>
            </a:r>
            <a:r>
              <a:rPr lang="ko-KR" altLang="en-US" sz="1600" dirty="0"/>
              <a:t>여기에서 생산되는 와인 중 가장 유명한 것은 프랑스 </a:t>
            </a:r>
            <a:r>
              <a:rPr lang="ko-KR" altLang="en-US" sz="1600" dirty="0" err="1"/>
              <a:t>로제</a:t>
            </a:r>
            <a:r>
              <a:rPr lang="ko-KR" altLang="en-US" sz="1600" dirty="0"/>
              <a:t> 와인의 원조인 </a:t>
            </a:r>
            <a:r>
              <a:rPr lang="en-US" altLang="ko-KR" sz="1600" dirty="0"/>
              <a:t>"</a:t>
            </a:r>
            <a:r>
              <a:rPr lang="ko-KR" altLang="en-US" sz="1600" dirty="0" err="1"/>
              <a:t>따벨</a:t>
            </a:r>
            <a:r>
              <a:rPr lang="en-US" altLang="ko-KR" sz="1600" dirty="0"/>
              <a:t>(</a:t>
            </a:r>
            <a:r>
              <a:rPr lang="en-US" altLang="ko-KR" sz="1600" dirty="0" err="1"/>
              <a:t>Tavel</a:t>
            </a:r>
            <a:r>
              <a:rPr lang="en-US" altLang="ko-KR" sz="1600" dirty="0"/>
              <a:t>)"</a:t>
            </a:r>
            <a:r>
              <a:rPr lang="ko-KR" altLang="en-US" sz="1600" dirty="0"/>
              <a:t>과 </a:t>
            </a:r>
            <a:r>
              <a:rPr lang="en-US" altLang="ko-KR" sz="1600" dirty="0"/>
              <a:t>"</a:t>
            </a:r>
            <a:r>
              <a:rPr lang="ko-KR" altLang="en-US" sz="1600" dirty="0" err="1"/>
              <a:t>리락</a:t>
            </a:r>
            <a:r>
              <a:rPr lang="en-US" altLang="ko-KR" sz="1600" dirty="0"/>
              <a:t>(</a:t>
            </a:r>
            <a:r>
              <a:rPr lang="en-US" altLang="ko-KR" sz="1600" dirty="0" err="1"/>
              <a:t>Lirac</a:t>
            </a:r>
            <a:r>
              <a:rPr lang="en-US" altLang="ko-KR" sz="1600" dirty="0"/>
              <a:t>)"</a:t>
            </a:r>
            <a:r>
              <a:rPr lang="ko-KR" altLang="en-US" sz="1600" dirty="0"/>
              <a:t>인데</a:t>
            </a:r>
            <a:r>
              <a:rPr lang="en-US" altLang="ko-KR" sz="1600" dirty="0"/>
              <a:t>, </a:t>
            </a:r>
            <a:r>
              <a:rPr lang="ko-KR" altLang="en-US" sz="1600" dirty="0"/>
              <a:t>이 두 가지 모두 크고 동그란 자갈의 토양에서 생산된다</a:t>
            </a:r>
            <a:r>
              <a:rPr lang="en-US" altLang="ko-KR" sz="1600" dirty="0"/>
              <a:t>. </a:t>
            </a:r>
            <a:r>
              <a:rPr lang="ko-KR" altLang="en-US" sz="1600" dirty="0"/>
              <a:t>아비뇽 근접 북부 지방이기도한 에서는 프랑스에서 레드와인으로 가장 유명한 </a:t>
            </a:r>
            <a:r>
              <a:rPr lang="en-US" altLang="ko-KR" sz="1600" dirty="0"/>
              <a:t>"</a:t>
            </a:r>
            <a:r>
              <a:rPr lang="ko-KR" altLang="en-US" sz="1600" dirty="0" err="1"/>
              <a:t>샤또네프</a:t>
            </a:r>
            <a:r>
              <a:rPr lang="en-US" altLang="ko-KR" sz="1600" dirty="0"/>
              <a:t>-</a:t>
            </a:r>
            <a:r>
              <a:rPr lang="ko-KR" altLang="en-US" sz="1600" dirty="0"/>
              <a:t>뒤 </a:t>
            </a:r>
            <a:r>
              <a:rPr lang="ko-KR" altLang="en-US" sz="1600" dirty="0" err="1"/>
              <a:t>빠브</a:t>
            </a:r>
            <a:r>
              <a:rPr lang="en-US" altLang="ko-KR" sz="1600" dirty="0"/>
              <a:t>(</a:t>
            </a:r>
            <a:r>
              <a:rPr lang="en-US" altLang="ko-KR" sz="1600" dirty="0" err="1"/>
              <a:t>Chateaunef</a:t>
            </a:r>
            <a:r>
              <a:rPr lang="en-US" altLang="ko-KR" sz="1600" dirty="0"/>
              <a:t> du-Pape)" </a:t>
            </a:r>
            <a:r>
              <a:rPr lang="ko-KR" altLang="en-US" sz="1600" dirty="0"/>
              <a:t>포도원이 위치한다</a:t>
            </a:r>
            <a:r>
              <a:rPr lang="en-US" altLang="ko-KR" sz="1600" dirty="0"/>
              <a:t>. </a:t>
            </a:r>
            <a:r>
              <a:rPr lang="ko-KR" altLang="en-US" sz="1600" dirty="0"/>
              <a:t>진한 빛깔의 향신료 향이 가미된 이 와인은 자극적이고 강하며 시간이 지날수록 그 맛이 좋아지는 균형이 잘 잡힌 와인이다</a:t>
            </a:r>
            <a:r>
              <a:rPr lang="en-US" altLang="ko-KR" sz="1600" dirty="0"/>
              <a:t>. </a:t>
            </a:r>
            <a:r>
              <a:rPr lang="ko-KR" altLang="en-US" sz="1600" dirty="0"/>
              <a:t>이 와인은 </a:t>
            </a:r>
            <a:r>
              <a:rPr lang="en-US" altLang="ko-KR" sz="1600" dirty="0"/>
              <a:t>13</a:t>
            </a:r>
            <a:r>
              <a:rPr lang="ko-KR" altLang="en-US" sz="1600" dirty="0"/>
              <a:t>가지의 포도 품종을 섞어 만든다</a:t>
            </a:r>
            <a:r>
              <a:rPr lang="en-US" altLang="ko-KR" sz="1600" dirty="0"/>
              <a:t>.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sz="1600" dirty="0" err="1"/>
              <a:t>레드와인용</a:t>
            </a:r>
            <a:r>
              <a:rPr lang="ko-KR" altLang="en-US" sz="1600" dirty="0"/>
              <a:t> 포도품종 </a:t>
            </a:r>
            <a:r>
              <a:rPr lang="en-US" altLang="ko-KR" sz="1600" dirty="0"/>
              <a:t>- Syrah, </a:t>
            </a:r>
            <a:r>
              <a:rPr lang="en-US" altLang="ko-KR" sz="1600" dirty="0" err="1"/>
              <a:t>Grenach</a:t>
            </a:r>
            <a:r>
              <a:rPr lang="en-US" altLang="ko-KR" sz="1600" dirty="0"/>
              <a:t>, </a:t>
            </a:r>
            <a:r>
              <a:rPr lang="en-US" altLang="ko-KR" sz="1600" dirty="0" err="1"/>
              <a:t>Clairette</a:t>
            </a:r>
            <a:r>
              <a:rPr lang="en-US" altLang="ko-KR" sz="1600" dirty="0"/>
              <a:t>, </a:t>
            </a:r>
            <a:r>
              <a:rPr lang="en-US" altLang="ko-KR" sz="1600" dirty="0" err="1"/>
              <a:t>Mourvede</a:t>
            </a:r>
            <a:r>
              <a:rPr lang="en-US" altLang="ko-KR" sz="1600" dirty="0"/>
              <a:t>, </a:t>
            </a:r>
            <a:r>
              <a:rPr lang="en-US" altLang="ko-KR" sz="1600" dirty="0" err="1"/>
              <a:t>Picpoul</a:t>
            </a:r>
            <a:r>
              <a:rPr lang="en-US" altLang="ko-KR" sz="1600" dirty="0"/>
              <a:t>, </a:t>
            </a:r>
            <a:r>
              <a:rPr lang="en-US" altLang="ko-KR" sz="1600" dirty="0" err="1"/>
              <a:t>Terret</a:t>
            </a:r>
            <a:r>
              <a:rPr lang="en-US" altLang="ko-KR" sz="1600" dirty="0"/>
              <a:t> Noir, </a:t>
            </a:r>
            <a:r>
              <a:rPr lang="en-US" altLang="ko-KR" sz="1600" dirty="0" err="1"/>
              <a:t>Counoise</a:t>
            </a:r>
            <a:r>
              <a:rPr lang="en-US" altLang="ko-KR" sz="1600" dirty="0"/>
              <a:t>, </a:t>
            </a:r>
            <a:r>
              <a:rPr lang="en-US" altLang="ko-KR" sz="1600" dirty="0" err="1"/>
              <a:t>Muscadin</a:t>
            </a:r>
            <a:r>
              <a:rPr lang="en-US" altLang="ko-KR" sz="1600" dirty="0"/>
              <a:t>, </a:t>
            </a:r>
            <a:r>
              <a:rPr lang="en-US" altLang="ko-KR" sz="1600" dirty="0" err="1"/>
              <a:t>Vaccrese</a:t>
            </a:r>
            <a:r>
              <a:rPr lang="en-US" altLang="ko-KR" sz="1600" dirty="0"/>
              <a:t>, </a:t>
            </a:r>
            <a:r>
              <a:rPr lang="en-US" altLang="ko-KR" sz="1600" dirty="0" err="1"/>
              <a:t>Picarden</a:t>
            </a:r>
            <a:r>
              <a:rPr lang="en-US" altLang="ko-KR" sz="1600" dirty="0"/>
              <a:t>, </a:t>
            </a:r>
            <a:r>
              <a:rPr lang="en-US" altLang="ko-KR" sz="1600" dirty="0" err="1"/>
              <a:t>Cinsault</a:t>
            </a:r>
            <a:r>
              <a:rPr lang="en-US" altLang="ko-KR" sz="1600" dirty="0"/>
              <a:t>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sz="1600" dirty="0"/>
              <a:t>화이트와인 포도품종 </a:t>
            </a:r>
            <a:r>
              <a:rPr lang="en-US" altLang="ko-KR" sz="1600" dirty="0"/>
              <a:t>- </a:t>
            </a:r>
            <a:r>
              <a:rPr lang="en-US" altLang="ko-KR" sz="1600" dirty="0" err="1"/>
              <a:t>Roussette</a:t>
            </a:r>
            <a:r>
              <a:rPr lang="en-US" altLang="ko-KR" sz="1600" dirty="0"/>
              <a:t>, </a:t>
            </a:r>
            <a:r>
              <a:rPr lang="en-US" altLang="ko-KR" sz="1600" dirty="0" err="1"/>
              <a:t>Marsanne</a:t>
            </a:r>
            <a:r>
              <a:rPr lang="en-US" altLang="ko-KR" sz="1600" dirty="0"/>
              <a:t>, </a:t>
            </a:r>
            <a:r>
              <a:rPr lang="en-US" altLang="ko-KR" sz="1600" dirty="0" err="1"/>
              <a:t>Bourboulenc</a:t>
            </a:r>
            <a:r>
              <a:rPr lang="en-US" altLang="ko-KR" sz="1600" dirty="0"/>
              <a:t>, Carignan, Viognier, Pascal Blanc, </a:t>
            </a:r>
            <a:r>
              <a:rPr lang="en-US" altLang="ko-KR" sz="1600" dirty="0" err="1"/>
              <a:t>Mauzac</a:t>
            </a:r>
            <a:r>
              <a:rPr lang="en-US" altLang="ko-KR" sz="1600" dirty="0"/>
              <a:t>, Pinot Blanc de Bourgogne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sz="1600" dirty="0"/>
              <a:t>- </a:t>
            </a:r>
            <a:r>
              <a:rPr lang="ko-KR" altLang="en-US" sz="1600" dirty="0" err="1"/>
              <a:t>샤또뇌프</a:t>
            </a:r>
            <a:r>
              <a:rPr lang="ko-KR" altLang="en-US" sz="1600" dirty="0"/>
              <a:t> 뒤 </a:t>
            </a:r>
            <a:r>
              <a:rPr lang="ko-KR" altLang="en-US" sz="1600" dirty="0" err="1"/>
              <a:t>빠프</a:t>
            </a:r>
            <a:r>
              <a:rPr lang="en-US" altLang="ko-KR" sz="1600" dirty="0"/>
              <a:t>(</a:t>
            </a:r>
            <a:r>
              <a:rPr lang="en-US" altLang="ko-KR" sz="1600" dirty="0" err="1"/>
              <a:t>Chateauneu</a:t>
            </a:r>
            <a:r>
              <a:rPr lang="en-US" altLang="ko-KR" sz="1600" dirty="0"/>
              <a:t>-du-</a:t>
            </a:r>
            <a:r>
              <a:rPr lang="en-US" altLang="ko-KR" sz="1600" dirty="0" err="1"/>
              <a:t>pape</a:t>
            </a:r>
            <a:r>
              <a:rPr lang="en-US" altLang="ko-KR" sz="1600" dirty="0"/>
              <a:t>)  - 1309</a:t>
            </a:r>
            <a:r>
              <a:rPr lang="ko-KR" altLang="en-US" sz="1600" dirty="0"/>
              <a:t>년 </a:t>
            </a:r>
            <a:r>
              <a:rPr lang="en-US" altLang="ko-KR" sz="1600" dirty="0"/>
              <a:t>Roma </a:t>
            </a:r>
            <a:r>
              <a:rPr lang="ko-KR" altLang="en-US" sz="1600" dirty="0"/>
              <a:t>법왕청의 분열로 인하여 </a:t>
            </a:r>
            <a:r>
              <a:rPr lang="en-US" altLang="ko-KR" sz="1600" dirty="0"/>
              <a:t>Roma</a:t>
            </a:r>
            <a:r>
              <a:rPr lang="ko-KR" altLang="en-US" sz="1600" dirty="0"/>
              <a:t>로 부임하지 못하고 </a:t>
            </a:r>
            <a:r>
              <a:rPr lang="en-US" altLang="ko-KR" sz="1600" dirty="0"/>
              <a:t>Avignon</a:t>
            </a:r>
            <a:r>
              <a:rPr lang="ko-KR" altLang="en-US" sz="1600" dirty="0"/>
              <a:t>에 유배되었을 때 </a:t>
            </a:r>
            <a:r>
              <a:rPr lang="en-US" altLang="ko-KR" sz="1600" dirty="0" err="1"/>
              <a:t>Chateauneu</a:t>
            </a:r>
            <a:r>
              <a:rPr lang="en-US" altLang="ko-KR" sz="1600" dirty="0"/>
              <a:t>-du-</a:t>
            </a:r>
            <a:r>
              <a:rPr lang="en-US" altLang="ko-KR" sz="1600" dirty="0" err="1"/>
              <a:t>pape</a:t>
            </a:r>
            <a:r>
              <a:rPr lang="en-US" altLang="ko-KR" sz="1600" dirty="0"/>
              <a:t>(</a:t>
            </a:r>
            <a:r>
              <a:rPr lang="ko-KR" altLang="en-US" sz="1600" dirty="0"/>
              <a:t>법왕의 새로운 집</a:t>
            </a:r>
            <a:r>
              <a:rPr lang="en-US" altLang="ko-KR" sz="1600" dirty="0"/>
              <a:t>) </a:t>
            </a:r>
            <a:r>
              <a:rPr lang="ko-KR" altLang="en-US" sz="1600" dirty="0"/>
              <a:t>지역에 </a:t>
            </a:r>
            <a:r>
              <a:rPr lang="ko-KR" altLang="en-US" sz="1600" dirty="0" err="1"/>
              <a:t>피서용의</a:t>
            </a:r>
            <a:r>
              <a:rPr lang="ko-KR" altLang="en-US" sz="1600" dirty="0"/>
              <a:t> 별장을 지어놓고 지낸 데서 이 이름이 붙여졌다</a:t>
            </a:r>
            <a:r>
              <a:rPr lang="en-US" altLang="ko-KR" sz="1600" dirty="0"/>
              <a:t>. </a:t>
            </a:r>
            <a:r>
              <a:rPr lang="ko-KR" altLang="en-US" sz="1600" dirty="0"/>
              <a:t>이 별장은 </a:t>
            </a:r>
            <a:r>
              <a:rPr lang="en-US" altLang="ko-KR" sz="1600" dirty="0"/>
              <a:t>16</a:t>
            </a:r>
            <a:r>
              <a:rPr lang="ko-KR" altLang="en-US" sz="1600" dirty="0"/>
              <a:t>세기 종교전쟁 때 파괴되어 현재는 흔적만 남아있다</a:t>
            </a:r>
            <a:r>
              <a:rPr lang="en-US" altLang="ko-KR" sz="1600" dirty="0"/>
              <a:t>. </a:t>
            </a:r>
            <a:r>
              <a:rPr lang="en-US" altLang="ko-KR" sz="1600" dirty="0" err="1"/>
              <a:t>Chateauneu</a:t>
            </a:r>
            <a:r>
              <a:rPr lang="en-US" altLang="ko-KR" sz="1600" dirty="0"/>
              <a:t>-du-</a:t>
            </a:r>
            <a:r>
              <a:rPr lang="en-US" altLang="ko-KR" sz="1600" dirty="0" err="1"/>
              <a:t>pape</a:t>
            </a:r>
            <a:r>
              <a:rPr lang="en-US" altLang="ko-KR" sz="1600" dirty="0"/>
              <a:t> </a:t>
            </a:r>
            <a:r>
              <a:rPr lang="ko-KR" altLang="en-US" sz="1600" dirty="0"/>
              <a:t>지구에는 법적으로 </a:t>
            </a:r>
            <a:r>
              <a:rPr lang="en-US" altLang="ko-KR" sz="1600" dirty="0"/>
              <a:t>10</a:t>
            </a:r>
            <a:r>
              <a:rPr lang="ko-KR" altLang="en-US" sz="1600" dirty="0"/>
              <a:t>여종 이상의 </a:t>
            </a:r>
            <a:r>
              <a:rPr lang="ko-KR" altLang="en-US" sz="1600" dirty="0" err="1"/>
              <a:t>포도품종을</a:t>
            </a:r>
            <a:r>
              <a:rPr lang="ko-KR" altLang="en-US" sz="1600" dirty="0"/>
              <a:t> 적절히 섞어서 만들도록 허가되어 있다</a:t>
            </a:r>
            <a:r>
              <a:rPr lang="en-US" altLang="ko-KR" sz="1600" dirty="0"/>
              <a:t>. 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7568825" y="6488668"/>
            <a:ext cx="15751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0000FF"/>
                </a:solidFill>
              </a:rPr>
              <a:t>Cote du Rhone</a:t>
            </a:r>
            <a:endParaRPr lang="ko-KR" alt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229986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656216"/>
            <a:ext cx="7886700" cy="5520747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sz="1600" dirty="0"/>
              <a:t>- </a:t>
            </a:r>
            <a:r>
              <a:rPr lang="ko-KR" altLang="en-US" sz="1600" dirty="0" err="1"/>
              <a:t>꼬뜨</a:t>
            </a:r>
            <a:r>
              <a:rPr lang="ko-KR" altLang="en-US" sz="1600" dirty="0"/>
              <a:t> 뒤 론 </a:t>
            </a:r>
            <a:r>
              <a:rPr lang="ko-KR" altLang="en-US" sz="1600" dirty="0" err="1"/>
              <a:t>제네리끄</a:t>
            </a:r>
            <a:r>
              <a:rPr lang="en-US" altLang="ko-KR" sz="1600" dirty="0"/>
              <a:t>(Cote du Rhone "</a:t>
            </a:r>
            <a:r>
              <a:rPr lang="en-US" altLang="ko-KR" sz="1600" dirty="0" err="1"/>
              <a:t>generiques</a:t>
            </a:r>
            <a:r>
              <a:rPr lang="en-US" altLang="ko-KR" sz="1600" dirty="0"/>
              <a:t>") : AOC  - </a:t>
            </a:r>
            <a:r>
              <a:rPr lang="ko-KR" altLang="en-US" sz="1600" dirty="0"/>
              <a:t>주로 </a:t>
            </a:r>
            <a:r>
              <a:rPr lang="ko-KR" altLang="en-US" sz="1600" dirty="0" err="1"/>
              <a:t>꼬드</a:t>
            </a:r>
            <a:r>
              <a:rPr lang="ko-KR" altLang="en-US" sz="1600" dirty="0"/>
              <a:t> 뒤 론 전역에서 생산되는 </a:t>
            </a:r>
            <a:r>
              <a:rPr lang="ko-KR" altLang="en-US" sz="1600" dirty="0" err="1"/>
              <a:t>레드와인이며</a:t>
            </a:r>
            <a:r>
              <a:rPr lang="ko-KR" altLang="en-US" sz="1600" dirty="0"/>
              <a:t> 특히 남부 지방에서 집중 생산된다</a:t>
            </a:r>
            <a:r>
              <a:rPr lang="en-US" altLang="ko-KR" sz="1600" dirty="0"/>
              <a:t>. "</a:t>
            </a:r>
            <a:r>
              <a:rPr lang="ko-KR" altLang="en-US" sz="1600" dirty="0" err="1"/>
              <a:t>꼬뜨</a:t>
            </a:r>
            <a:r>
              <a:rPr lang="ko-KR" altLang="en-US" sz="1600" dirty="0"/>
              <a:t> 뒤 론 </a:t>
            </a:r>
            <a:r>
              <a:rPr lang="ko-KR" altLang="en-US" sz="1600" dirty="0" err="1"/>
              <a:t>프리뫼르</a:t>
            </a:r>
            <a:r>
              <a:rPr lang="en-US" altLang="ko-KR" sz="1600" dirty="0"/>
              <a:t>(Cote du Rhone </a:t>
            </a:r>
            <a:r>
              <a:rPr lang="en-US" altLang="ko-KR" sz="1600" dirty="0" err="1"/>
              <a:t>primeurs</a:t>
            </a:r>
            <a:r>
              <a:rPr lang="en-US" altLang="ko-KR" sz="1600" dirty="0"/>
              <a:t>)"</a:t>
            </a:r>
            <a:r>
              <a:rPr lang="ko-KR" altLang="en-US" sz="1600" dirty="0"/>
              <a:t>도 소량 생산된다</a:t>
            </a:r>
            <a:r>
              <a:rPr lang="en-US" altLang="ko-KR" sz="1600" dirty="0"/>
              <a:t>.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sz="1600" dirty="0"/>
              <a:t>- </a:t>
            </a:r>
            <a:r>
              <a:rPr lang="ko-KR" altLang="en-US" sz="1600" dirty="0" err="1"/>
              <a:t>꼬뜨</a:t>
            </a:r>
            <a:r>
              <a:rPr lang="ko-KR" altLang="en-US" sz="1600" dirty="0"/>
              <a:t> 뒤 론 </a:t>
            </a:r>
            <a:r>
              <a:rPr lang="ko-KR" altLang="en-US" sz="1600" dirty="0" err="1"/>
              <a:t>빌라쥐</a:t>
            </a:r>
            <a:r>
              <a:rPr lang="en-US" altLang="ko-KR" sz="1600" dirty="0"/>
              <a:t>(Cote du Rhone Villages) : AOC  - 17</a:t>
            </a:r>
            <a:r>
              <a:rPr lang="ko-KR" altLang="en-US" sz="1600" dirty="0"/>
              <a:t>개 마을</a:t>
            </a:r>
            <a:r>
              <a:rPr lang="en-US" altLang="ko-KR" sz="1600" dirty="0"/>
              <a:t>(Villages)</a:t>
            </a:r>
            <a:r>
              <a:rPr lang="ko-KR" altLang="en-US" sz="1600" dirty="0"/>
              <a:t>에 한정되어 생산되는 와인으로서 </a:t>
            </a:r>
            <a:r>
              <a:rPr lang="ko-KR" altLang="en-US" sz="1600" dirty="0" err="1"/>
              <a:t>레드와인이</a:t>
            </a:r>
            <a:r>
              <a:rPr lang="ko-KR" altLang="en-US" sz="1600" dirty="0"/>
              <a:t> </a:t>
            </a:r>
            <a:r>
              <a:rPr lang="en-US" altLang="ko-KR" sz="1600" dirty="0"/>
              <a:t>80%</a:t>
            </a:r>
            <a:r>
              <a:rPr lang="ko-KR" altLang="en-US" sz="1600" dirty="0"/>
              <a:t>를 차지하며 나머지는 분홍</a:t>
            </a:r>
            <a:r>
              <a:rPr lang="en-US" altLang="ko-KR" sz="1600" dirty="0"/>
              <a:t>, </a:t>
            </a:r>
            <a:r>
              <a:rPr lang="ko-KR" altLang="en-US" sz="1600" dirty="0"/>
              <a:t>화이트와인이다</a:t>
            </a:r>
            <a:r>
              <a:rPr lang="en-US" altLang="ko-KR" sz="1600" dirty="0"/>
              <a:t>. </a:t>
            </a:r>
            <a:r>
              <a:rPr lang="ko-KR" altLang="en-US" sz="1600" dirty="0"/>
              <a:t>이 와인은 </a:t>
            </a:r>
            <a:r>
              <a:rPr lang="en-US" altLang="ko-KR" sz="1600" dirty="0"/>
              <a:t>"</a:t>
            </a:r>
            <a:r>
              <a:rPr lang="ko-KR" altLang="en-US" sz="1600" dirty="0" err="1"/>
              <a:t>꼬뜨</a:t>
            </a:r>
            <a:r>
              <a:rPr lang="ko-KR" altLang="en-US" sz="1600" dirty="0"/>
              <a:t> 뒤 론 </a:t>
            </a:r>
            <a:r>
              <a:rPr lang="ko-KR" altLang="en-US" sz="1600" dirty="0" err="1"/>
              <a:t>빌라쥐</a:t>
            </a:r>
            <a:r>
              <a:rPr lang="en-US" altLang="ko-KR" sz="1600" dirty="0"/>
              <a:t>"</a:t>
            </a:r>
            <a:r>
              <a:rPr lang="ko-KR" altLang="en-US" sz="1600" dirty="0"/>
              <a:t>라고 명명되거나 </a:t>
            </a:r>
            <a:r>
              <a:rPr lang="en-US" altLang="ko-KR" sz="1600" dirty="0"/>
              <a:t>"</a:t>
            </a:r>
            <a:r>
              <a:rPr lang="ko-KR" altLang="en-US" sz="1600" dirty="0" err="1"/>
              <a:t>꼬뜨</a:t>
            </a:r>
            <a:r>
              <a:rPr lang="ko-KR" altLang="en-US" sz="1600" dirty="0"/>
              <a:t> 뒤 론</a:t>
            </a:r>
            <a:r>
              <a:rPr lang="en-US" altLang="ko-KR" sz="1600" dirty="0"/>
              <a:t>"</a:t>
            </a:r>
            <a:r>
              <a:rPr lang="ko-KR" altLang="en-US" sz="1600" dirty="0"/>
              <a:t>이라는 명칭 뒤에 마을 이름이 첨가되기도 한다</a:t>
            </a:r>
            <a:r>
              <a:rPr lang="en-US" altLang="ko-KR" sz="1600" dirty="0"/>
              <a:t>. AOC "</a:t>
            </a:r>
            <a:r>
              <a:rPr lang="ko-KR" altLang="en-US" sz="1600" dirty="0" err="1"/>
              <a:t>꼬뜨</a:t>
            </a:r>
            <a:r>
              <a:rPr lang="ko-KR" altLang="en-US" sz="1600" dirty="0"/>
              <a:t> 뒤 론</a:t>
            </a:r>
            <a:r>
              <a:rPr lang="en-US" altLang="ko-KR" sz="1600" dirty="0"/>
              <a:t>"</a:t>
            </a:r>
            <a:r>
              <a:rPr lang="ko-KR" altLang="en-US" sz="1600" dirty="0"/>
              <a:t>과 같은 </a:t>
            </a:r>
            <a:r>
              <a:rPr lang="ko-KR" altLang="en-US" sz="1600" dirty="0" err="1"/>
              <a:t>포도품종이</a:t>
            </a:r>
            <a:r>
              <a:rPr lang="ko-KR" altLang="en-US" sz="1600" dirty="0"/>
              <a:t> 쓰이지만 훨씬 엄격한 생산 조건이 요구되기에 생산량도 적고 </a:t>
            </a:r>
            <a:r>
              <a:rPr lang="ko-KR" altLang="en-US" sz="1600" dirty="0" err="1"/>
              <a:t>주정도도</a:t>
            </a:r>
            <a:r>
              <a:rPr lang="ko-KR" altLang="en-US" sz="1600" dirty="0"/>
              <a:t> 훨씬 높습니다</a:t>
            </a:r>
            <a:r>
              <a:rPr lang="en-US" altLang="ko-KR" sz="1600" dirty="0"/>
              <a:t>.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sz="1600" dirty="0"/>
              <a:t>- </a:t>
            </a:r>
            <a:r>
              <a:rPr lang="ko-KR" altLang="en-US" sz="1600" dirty="0" err="1"/>
              <a:t>따벨</a:t>
            </a:r>
            <a:r>
              <a:rPr lang="en-US" altLang="ko-KR" sz="1600" dirty="0"/>
              <a:t>(</a:t>
            </a:r>
            <a:r>
              <a:rPr lang="en-US" altLang="ko-KR" sz="1600" dirty="0" err="1"/>
              <a:t>Tavel</a:t>
            </a:r>
            <a:r>
              <a:rPr lang="en-US" altLang="ko-KR" sz="1600" dirty="0"/>
              <a:t>) : AOC  - </a:t>
            </a:r>
            <a:r>
              <a:rPr lang="ko-KR" altLang="en-US" sz="1600" dirty="0"/>
              <a:t>드라이 분홍 와인으로 부드러운 </a:t>
            </a:r>
            <a:r>
              <a:rPr lang="ko-KR" altLang="en-US" sz="1600" dirty="0" err="1"/>
              <a:t>장미빛을</a:t>
            </a:r>
            <a:r>
              <a:rPr lang="ko-KR" altLang="en-US" sz="1600" dirty="0"/>
              <a:t> 띠며</a:t>
            </a:r>
            <a:r>
              <a:rPr lang="en-US" altLang="ko-KR" sz="1600" dirty="0"/>
              <a:t>(</a:t>
            </a:r>
            <a:r>
              <a:rPr lang="ko-KR" altLang="en-US" sz="1600" dirty="0" err="1"/>
              <a:t>침용</a:t>
            </a:r>
            <a:r>
              <a:rPr lang="ko-KR" altLang="en-US" sz="1600" dirty="0"/>
              <a:t> 기간이 짧은 데서 기인</a:t>
            </a:r>
            <a:r>
              <a:rPr lang="en-US" altLang="ko-KR" sz="1600" dirty="0"/>
              <a:t>) </a:t>
            </a:r>
            <a:r>
              <a:rPr lang="ko-KR" altLang="en-US" sz="1600" dirty="0"/>
              <a:t>제비꽃 내음과 말린 </a:t>
            </a:r>
            <a:r>
              <a:rPr lang="ko-KR" altLang="en-US" sz="1600" dirty="0" err="1"/>
              <a:t>과일향이</a:t>
            </a:r>
            <a:r>
              <a:rPr lang="ko-KR" altLang="en-US" sz="1600" dirty="0"/>
              <a:t> 난다</a:t>
            </a:r>
            <a:r>
              <a:rPr lang="en-US" altLang="ko-KR" sz="1600" dirty="0"/>
              <a:t>. </a:t>
            </a:r>
            <a:r>
              <a:rPr lang="ko-KR" altLang="en-US" sz="1600" dirty="0"/>
              <a:t>숙성 기간은 짧은 편이다</a:t>
            </a:r>
            <a:r>
              <a:rPr lang="en-US" altLang="ko-KR" sz="1600" dirty="0"/>
              <a:t>.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sz="1600" dirty="0"/>
              <a:t>- </a:t>
            </a:r>
            <a:r>
              <a:rPr lang="ko-KR" altLang="en-US" sz="1600" dirty="0" err="1"/>
              <a:t>지공다</a:t>
            </a:r>
            <a:r>
              <a:rPr lang="en-US" altLang="ko-KR" sz="1600" dirty="0"/>
              <a:t>(</a:t>
            </a:r>
            <a:r>
              <a:rPr lang="en-US" altLang="ko-KR" sz="1600" dirty="0" err="1"/>
              <a:t>Gigonda</a:t>
            </a:r>
            <a:r>
              <a:rPr lang="en-US" altLang="ko-KR" sz="1600" dirty="0"/>
              <a:t>) : AOC  - </a:t>
            </a:r>
            <a:r>
              <a:rPr lang="ko-KR" altLang="en-US" sz="1600" dirty="0"/>
              <a:t>주로 </a:t>
            </a:r>
            <a:r>
              <a:rPr lang="ko-KR" altLang="en-US" sz="1600" dirty="0" err="1"/>
              <a:t>레드와인이며</a:t>
            </a:r>
            <a:r>
              <a:rPr lang="ko-KR" altLang="en-US" sz="1600" dirty="0"/>
              <a:t> 강한 멋의 분홍 와인도 소량 생산된다</a:t>
            </a:r>
            <a:r>
              <a:rPr lang="en-US" altLang="ko-KR" sz="1600" dirty="0"/>
              <a:t>. </a:t>
            </a:r>
            <a:r>
              <a:rPr lang="ko-KR" altLang="en-US" sz="1600" dirty="0"/>
              <a:t>진하고 </a:t>
            </a:r>
            <a:r>
              <a:rPr lang="ko-KR" altLang="en-US" sz="1600" dirty="0" err="1"/>
              <a:t>탄닌</a:t>
            </a:r>
            <a:r>
              <a:rPr lang="ko-KR" altLang="en-US" sz="1600" dirty="0"/>
              <a:t> 성분이 많으며</a:t>
            </a:r>
            <a:r>
              <a:rPr lang="en-US" altLang="ko-KR" sz="1600" dirty="0"/>
              <a:t>(</a:t>
            </a:r>
            <a:r>
              <a:rPr lang="ko-KR" altLang="en-US" sz="1600" dirty="0" err="1"/>
              <a:t>샤르빵떼</a:t>
            </a:r>
            <a:r>
              <a:rPr lang="ko-KR" altLang="en-US" sz="1600" dirty="0"/>
              <a:t> </a:t>
            </a:r>
            <a:r>
              <a:rPr lang="en-US" altLang="ko-KR" sz="1600" dirty="0"/>
              <a:t>: </a:t>
            </a:r>
            <a:r>
              <a:rPr lang="en-US" altLang="ko-KR" sz="1600" dirty="0" err="1"/>
              <a:t>charpente</a:t>
            </a:r>
            <a:r>
              <a:rPr lang="en-US" altLang="ko-KR" sz="1600" dirty="0"/>
              <a:t>) </a:t>
            </a:r>
            <a:r>
              <a:rPr lang="ko-KR" altLang="en-US" sz="1600" dirty="0"/>
              <a:t>향신료이 난다</a:t>
            </a:r>
            <a:r>
              <a:rPr lang="en-US" altLang="ko-KR" sz="1600" dirty="0"/>
              <a:t>. 10~15</a:t>
            </a:r>
            <a:r>
              <a:rPr lang="ko-KR" altLang="en-US" sz="1600" dirty="0"/>
              <a:t>년 저장할 수 있다</a:t>
            </a:r>
            <a:r>
              <a:rPr lang="en-US" altLang="ko-KR" sz="1600" dirty="0"/>
              <a:t>.</a:t>
            </a:r>
            <a:endParaRPr lang="ko-KR" altLang="en-US" sz="1600" dirty="0"/>
          </a:p>
          <a:p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9187268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0" y="69198"/>
            <a:ext cx="5020136" cy="671219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2400" dirty="0">
                <a:solidFill>
                  <a:srgbClr val="0000FF"/>
                </a:solidFill>
              </a:rPr>
              <a:t>All alcohol is prohib</a:t>
            </a:r>
            <a:r>
              <a:rPr lang="en-US" altLang="ko-KR" sz="2400" dirty="0">
                <a:solidFill>
                  <a:schemeClr val="bg1"/>
                </a:solidFill>
              </a:rPr>
              <a:t>ited under Islamic law, although there ha</a:t>
            </a:r>
            <a:r>
              <a:rPr lang="en-US" altLang="ko-KR" sz="2400" dirty="0">
                <a:solidFill>
                  <a:srgbClr val="0000FF"/>
                </a:solidFill>
              </a:rPr>
              <a:t>s been a long tradition of drinkin</a:t>
            </a:r>
            <a:r>
              <a:rPr lang="en-US" altLang="ko-KR" sz="2400" dirty="0">
                <a:solidFill>
                  <a:schemeClr val="bg1"/>
                </a:solidFill>
              </a:rPr>
              <a:t>g wine in some Islamic areas, especially in</a:t>
            </a:r>
            <a:r>
              <a:rPr lang="en-US" altLang="ko-KR" sz="2400" dirty="0">
                <a:solidFill>
                  <a:srgbClr val="0000FF"/>
                </a:solidFill>
              </a:rPr>
              <a:t> Iran.</a:t>
            </a:r>
            <a:endParaRPr lang="ko-KR" altLang="en-US" sz="2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874689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프로방스 지방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47425" y="1045696"/>
            <a:ext cx="8659905" cy="5586394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ko-KR" altLang="en-US" sz="1400" dirty="0"/>
              <a:t>포도원의 면적 </a:t>
            </a:r>
            <a:r>
              <a:rPr lang="en-US" altLang="ko-KR" sz="1400" dirty="0"/>
              <a:t>25,000</a:t>
            </a:r>
            <a:r>
              <a:rPr lang="ko-KR" altLang="en-US" sz="1400" dirty="0" err="1"/>
              <a:t>헥타</a:t>
            </a:r>
            <a:endParaRPr lang="ko-KR" altLang="en-US" sz="1400" dirty="0"/>
          </a:p>
          <a:p>
            <a:pPr>
              <a:lnSpc>
                <a:spcPct val="120000"/>
              </a:lnSpc>
            </a:pPr>
            <a:r>
              <a:rPr lang="ko-KR" altLang="en-US" sz="1400" dirty="0"/>
              <a:t>포도 품종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sz="1400" dirty="0" err="1"/>
              <a:t>레드와인</a:t>
            </a:r>
            <a:r>
              <a:rPr lang="ko-KR" altLang="en-US" sz="1400" dirty="0"/>
              <a:t> </a:t>
            </a:r>
            <a:r>
              <a:rPr lang="en-US" altLang="ko-KR" sz="1400" dirty="0"/>
              <a:t>-</a:t>
            </a:r>
            <a:r>
              <a:rPr lang="ko-KR" altLang="en-US" sz="1400" dirty="0" err="1"/>
              <a:t>그르나슈</a:t>
            </a:r>
            <a:r>
              <a:rPr lang="en-US" altLang="ko-KR" sz="1400" dirty="0"/>
              <a:t>(Grenache),</a:t>
            </a:r>
            <a:r>
              <a:rPr lang="ko-KR" altLang="en-US" sz="1400" dirty="0"/>
              <a:t>시라</a:t>
            </a:r>
            <a:r>
              <a:rPr lang="en-US" altLang="ko-KR" sz="1400" dirty="0"/>
              <a:t>(Syrah),</a:t>
            </a:r>
            <a:r>
              <a:rPr lang="ko-KR" altLang="en-US" sz="1400" dirty="0" err="1"/>
              <a:t>쌩쏘</a:t>
            </a:r>
            <a:r>
              <a:rPr lang="en-US" altLang="ko-KR" sz="1400" dirty="0"/>
              <a:t>(</a:t>
            </a:r>
            <a:r>
              <a:rPr lang="en-US" altLang="ko-KR" sz="1400" dirty="0" err="1"/>
              <a:t>Cinsault</a:t>
            </a:r>
            <a:r>
              <a:rPr lang="en-US" altLang="ko-KR" sz="1400" dirty="0"/>
              <a:t>), </a:t>
            </a:r>
            <a:r>
              <a:rPr lang="ko-KR" altLang="en-US" sz="1400" dirty="0" err="1"/>
              <a:t>까리냥</a:t>
            </a:r>
            <a:r>
              <a:rPr lang="en-US" altLang="ko-KR" sz="1400" dirty="0"/>
              <a:t>(</a:t>
            </a:r>
            <a:r>
              <a:rPr lang="en-US" altLang="ko-KR" sz="1400" dirty="0" err="1"/>
              <a:t>Cariganan</a:t>
            </a:r>
            <a:r>
              <a:rPr lang="en-US" altLang="ko-KR" sz="1400" dirty="0"/>
              <a:t>), </a:t>
            </a:r>
            <a:r>
              <a:rPr lang="ko-KR" altLang="en-US" sz="1400" dirty="0" err="1"/>
              <a:t>무르베드르</a:t>
            </a:r>
            <a:r>
              <a:rPr lang="en-US" altLang="ko-KR" sz="1400" dirty="0"/>
              <a:t>(</a:t>
            </a:r>
            <a:r>
              <a:rPr lang="en-US" altLang="ko-KR" sz="1400" dirty="0" err="1"/>
              <a:t>Mourvegre</a:t>
            </a:r>
            <a:r>
              <a:rPr lang="en-US" altLang="ko-KR" sz="1400" dirty="0"/>
              <a:t>), </a:t>
            </a:r>
            <a:r>
              <a:rPr lang="ko-KR" altLang="en-US" sz="1400" dirty="0" err="1"/>
              <a:t>띠부랭</a:t>
            </a:r>
            <a:r>
              <a:rPr lang="en-US" altLang="ko-KR" sz="1400" dirty="0"/>
              <a:t>(</a:t>
            </a:r>
            <a:r>
              <a:rPr lang="en-US" altLang="ko-KR" sz="1400" dirty="0" err="1"/>
              <a:t>Tibouren</a:t>
            </a:r>
            <a:r>
              <a:rPr lang="en-US" altLang="ko-KR" sz="1400" dirty="0"/>
              <a:t>),</a:t>
            </a:r>
            <a:r>
              <a:rPr lang="ko-KR" altLang="en-US" sz="1400" dirty="0" err="1"/>
              <a:t>까베르네쑈비뇽</a:t>
            </a:r>
            <a:r>
              <a:rPr lang="en-US" altLang="ko-KR" sz="1400" dirty="0"/>
              <a:t>(Cabernet Sauvignon)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sz="1400" dirty="0"/>
              <a:t>화이트와인 </a:t>
            </a:r>
            <a:r>
              <a:rPr lang="en-US" altLang="ko-KR" sz="1400" dirty="0"/>
              <a:t>- </a:t>
            </a:r>
            <a:r>
              <a:rPr lang="ko-KR" altLang="en-US" sz="1400" dirty="0"/>
              <a:t>롤</a:t>
            </a:r>
            <a:r>
              <a:rPr lang="en-US" altLang="ko-KR" sz="1400" dirty="0"/>
              <a:t>(Roll), </a:t>
            </a:r>
            <a:r>
              <a:rPr lang="ko-KR" altLang="en-US" sz="1400" dirty="0" err="1"/>
              <a:t>위니블랑</a:t>
            </a:r>
            <a:r>
              <a:rPr lang="en-US" altLang="ko-KR" sz="1400" dirty="0"/>
              <a:t>(</a:t>
            </a:r>
            <a:r>
              <a:rPr lang="en-US" altLang="ko-KR" sz="1400" dirty="0" err="1"/>
              <a:t>Ugni</a:t>
            </a:r>
            <a:r>
              <a:rPr lang="en-US" altLang="ko-KR" sz="1400" dirty="0"/>
              <a:t> Blanc), </a:t>
            </a:r>
            <a:r>
              <a:rPr lang="ko-KR" altLang="en-US" sz="1400" dirty="0" err="1"/>
              <a:t>끌레렛뜨</a:t>
            </a:r>
            <a:r>
              <a:rPr lang="en-US" altLang="ko-KR" sz="1400" dirty="0"/>
              <a:t>(</a:t>
            </a:r>
            <a:r>
              <a:rPr lang="en-US" altLang="ko-KR" sz="1400" dirty="0" err="1"/>
              <a:t>Clairette</a:t>
            </a:r>
            <a:r>
              <a:rPr lang="en-US" altLang="ko-KR" sz="1400" dirty="0"/>
              <a:t>), </a:t>
            </a:r>
            <a:r>
              <a:rPr lang="ko-KR" altLang="en-US" sz="1400" dirty="0" err="1"/>
              <a:t>쎄미용</a:t>
            </a:r>
            <a:r>
              <a:rPr lang="ko-KR" altLang="en-US" sz="1400" dirty="0"/>
              <a:t> </a:t>
            </a:r>
            <a:r>
              <a:rPr lang="en-US" altLang="ko-KR" sz="1400" dirty="0"/>
              <a:t>(Semillon)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sz="1400" dirty="0" err="1"/>
              <a:t>색상별</a:t>
            </a:r>
            <a:r>
              <a:rPr lang="ko-KR" altLang="en-US" sz="1400" dirty="0"/>
              <a:t> 비율 </a:t>
            </a:r>
            <a:r>
              <a:rPr lang="ko-KR" altLang="en-US" sz="1400" dirty="0" err="1"/>
              <a:t>레드와인</a:t>
            </a:r>
            <a:r>
              <a:rPr lang="ko-KR" altLang="en-US" sz="1400" dirty="0"/>
              <a:t> </a:t>
            </a:r>
            <a:r>
              <a:rPr lang="en-US" altLang="ko-KR" sz="1400" dirty="0"/>
              <a:t>- 25% </a:t>
            </a:r>
            <a:r>
              <a:rPr lang="ko-KR" altLang="en-US" sz="1400" dirty="0" err="1"/>
              <a:t>로제와인</a:t>
            </a:r>
            <a:r>
              <a:rPr lang="ko-KR" altLang="en-US" sz="1400" dirty="0"/>
              <a:t> </a:t>
            </a:r>
            <a:r>
              <a:rPr lang="en-US" altLang="ko-KR" sz="1400" dirty="0"/>
              <a:t>- 47% </a:t>
            </a:r>
            <a:r>
              <a:rPr lang="ko-KR" altLang="en-US" sz="1400" dirty="0"/>
              <a:t>화이트와인 </a:t>
            </a:r>
            <a:r>
              <a:rPr lang="en-US" altLang="ko-KR" sz="1400" dirty="0"/>
              <a:t>- 5%</a:t>
            </a:r>
          </a:p>
          <a:p>
            <a:pPr>
              <a:lnSpc>
                <a:spcPct val="120000"/>
              </a:lnSpc>
            </a:pPr>
            <a:r>
              <a:rPr lang="ko-KR" altLang="en-US" sz="1400" dirty="0"/>
              <a:t>역사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sz="1400" dirty="0"/>
              <a:t>프로방스</a:t>
            </a:r>
            <a:r>
              <a:rPr lang="en-US" altLang="ko-KR" sz="1400" dirty="0"/>
              <a:t>(Provence) </a:t>
            </a:r>
            <a:r>
              <a:rPr lang="ko-KR" altLang="en-US" sz="1400" dirty="0"/>
              <a:t>지방 포도원은 프랑스에서 가장 오래된 포도원이다</a:t>
            </a:r>
            <a:r>
              <a:rPr lang="en-US" altLang="ko-KR" sz="1400" dirty="0"/>
              <a:t>. </a:t>
            </a:r>
            <a:r>
              <a:rPr lang="ko-KR" altLang="en-US" sz="1400" dirty="0"/>
              <a:t>기원전 </a:t>
            </a:r>
            <a:r>
              <a:rPr lang="en-US" altLang="ko-KR" sz="1400" dirty="0"/>
              <a:t>600</a:t>
            </a:r>
            <a:r>
              <a:rPr lang="ko-KR" altLang="en-US" sz="1400" dirty="0"/>
              <a:t>년경부터 그리스인들은 이 지방에서 포도를 재배하고 와인을 생산하기 시작했는데</a:t>
            </a:r>
            <a:r>
              <a:rPr lang="en-US" altLang="ko-KR" sz="1400" dirty="0"/>
              <a:t>, </a:t>
            </a:r>
            <a:r>
              <a:rPr lang="ko-KR" altLang="en-US" sz="1400" dirty="0"/>
              <a:t>이 때 제조된 와인은 </a:t>
            </a:r>
            <a:r>
              <a:rPr lang="ko-KR" altLang="en-US" sz="1400" dirty="0" err="1"/>
              <a:t>로제와인이였다</a:t>
            </a:r>
            <a:r>
              <a:rPr lang="en-US" altLang="ko-KR" sz="1400" dirty="0"/>
              <a:t>. </a:t>
            </a:r>
            <a:r>
              <a:rPr lang="ko-KR" altLang="en-US" sz="1400" dirty="0"/>
              <a:t>그 후</a:t>
            </a:r>
            <a:r>
              <a:rPr lang="en-US" altLang="ko-KR" sz="1400" dirty="0"/>
              <a:t>, </a:t>
            </a:r>
            <a:r>
              <a:rPr lang="ko-KR" altLang="en-US" sz="1400" dirty="0"/>
              <a:t>로마인들이 이 지역에 대규모 농토를 조직하였으며</a:t>
            </a:r>
            <a:r>
              <a:rPr lang="en-US" altLang="ko-KR" sz="1400" dirty="0"/>
              <a:t>, </a:t>
            </a:r>
            <a:r>
              <a:rPr lang="ko-KR" altLang="en-US" sz="1400" dirty="0"/>
              <a:t>새로운 포도 종자를 도입함과 동시에 와인 제조 기술도 개량하였다</a:t>
            </a:r>
            <a:r>
              <a:rPr lang="en-US" altLang="ko-KR" sz="1400" dirty="0"/>
              <a:t>. </a:t>
            </a:r>
            <a:r>
              <a:rPr lang="ko-KR" altLang="en-US" sz="1400" dirty="0"/>
              <a:t>중세에는</a:t>
            </a:r>
            <a:r>
              <a:rPr lang="en-US" altLang="ko-KR" sz="1400" dirty="0"/>
              <a:t>, </a:t>
            </a:r>
            <a:r>
              <a:rPr lang="ko-KR" altLang="en-US" sz="1400" dirty="0"/>
              <a:t>프랑스 왕들이 와인을 매우 애호하였다</a:t>
            </a:r>
            <a:r>
              <a:rPr lang="en-US" altLang="ko-KR" sz="1400" dirty="0"/>
              <a:t>. </a:t>
            </a:r>
            <a:r>
              <a:rPr lang="ko-KR" altLang="en-US" sz="1400" dirty="0"/>
              <a:t>프로방스의 </a:t>
            </a:r>
            <a:r>
              <a:rPr lang="ko-KR" altLang="en-US" sz="1400" dirty="0" err="1"/>
              <a:t>엘레오느르</a:t>
            </a:r>
            <a:r>
              <a:rPr lang="en-US" altLang="ko-KR" sz="1400" dirty="0"/>
              <a:t>(</a:t>
            </a:r>
            <a:r>
              <a:rPr lang="en-US" altLang="ko-KR" sz="1400" dirty="0" err="1"/>
              <a:t>Eleonore</a:t>
            </a:r>
            <a:r>
              <a:rPr lang="en-US" altLang="ko-KR" sz="1400" dirty="0"/>
              <a:t>)</a:t>
            </a:r>
            <a:r>
              <a:rPr lang="ko-KR" altLang="en-US" sz="1400" dirty="0"/>
              <a:t>가 영국의 왕비가 된 것을 계기로 프랑스 와인이 영국 왕실에 소개되었다</a:t>
            </a:r>
            <a:r>
              <a:rPr lang="en-US" altLang="ko-KR" sz="1400" dirty="0"/>
              <a:t>. 1977</a:t>
            </a:r>
            <a:r>
              <a:rPr lang="ko-KR" altLang="en-US" sz="1400" dirty="0"/>
              <a:t>년에는 그 동안의 와인 제조 기술 개선을 위한 노력이 결실을 맺게 되어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꼬뜨</a:t>
            </a:r>
            <a:r>
              <a:rPr lang="ko-KR" altLang="en-US" sz="1400" dirty="0"/>
              <a:t> 드 프로방스 와인이 그 질을 인정 받아 원산지 통제 명칭</a:t>
            </a:r>
            <a:r>
              <a:rPr lang="en-US" altLang="ko-KR" sz="1400" dirty="0"/>
              <a:t>(Appellation </a:t>
            </a:r>
            <a:r>
              <a:rPr lang="en-US" altLang="ko-KR" sz="1400" dirty="0" err="1"/>
              <a:t>d'Origine</a:t>
            </a:r>
            <a:r>
              <a:rPr lang="en-US" altLang="ko-KR" sz="1400" dirty="0"/>
              <a:t> Controlee </a:t>
            </a:r>
            <a:r>
              <a:rPr lang="ko-KR" altLang="en-US" sz="1400" dirty="0" err="1"/>
              <a:t>아뺄라시용</a:t>
            </a:r>
            <a:r>
              <a:rPr lang="ko-KR" altLang="en-US" sz="1400" dirty="0"/>
              <a:t> </a:t>
            </a:r>
            <a:r>
              <a:rPr lang="ko-KR" altLang="en-US" sz="1400" dirty="0" err="1"/>
              <a:t>도리진</a:t>
            </a:r>
            <a:r>
              <a:rPr lang="ko-KR" altLang="en-US" sz="1400" dirty="0"/>
              <a:t> </a:t>
            </a:r>
            <a:r>
              <a:rPr lang="ko-KR" altLang="en-US" sz="1400" dirty="0" err="1"/>
              <a:t>꽁트롤레</a:t>
            </a:r>
            <a:r>
              <a:rPr lang="en-US" altLang="ko-KR" sz="1400" dirty="0"/>
              <a:t>)</a:t>
            </a:r>
            <a:r>
              <a:rPr lang="ko-KR" altLang="en-US" sz="1400" dirty="0"/>
              <a:t>를 획득하였다</a:t>
            </a:r>
          </a:p>
          <a:p>
            <a:pPr>
              <a:lnSpc>
                <a:spcPct val="120000"/>
              </a:lnSpc>
            </a:pPr>
            <a:r>
              <a:rPr lang="ko-KR" altLang="en-US" sz="1400" dirty="0"/>
              <a:t>환경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sz="1400" dirty="0"/>
              <a:t>토질을 보면</a:t>
            </a:r>
            <a:r>
              <a:rPr lang="en-US" altLang="ko-KR" sz="1400" dirty="0"/>
              <a:t>, </a:t>
            </a:r>
            <a:r>
              <a:rPr lang="ko-KR" altLang="en-US" sz="1400" dirty="0"/>
              <a:t>전반적으로 부식토가 적어서 배수가 잘되고 자갈이 많아 포도 재배에 적합하다</a:t>
            </a:r>
            <a:r>
              <a:rPr lang="en-US" altLang="ko-KR" sz="1400" dirty="0"/>
              <a:t>. </a:t>
            </a:r>
            <a:r>
              <a:rPr lang="ko-KR" altLang="en-US" sz="1400" dirty="0"/>
              <a:t>기후는 지중해성 기후로</a:t>
            </a:r>
            <a:r>
              <a:rPr lang="en-US" altLang="ko-KR" sz="1400" dirty="0"/>
              <a:t>, </a:t>
            </a:r>
            <a:r>
              <a:rPr lang="ko-KR" altLang="en-US" sz="1400" dirty="0"/>
              <a:t>여름에는 고운 저습하고 강우는 초봄과 늦가을에 집중되었으나</a:t>
            </a:r>
            <a:r>
              <a:rPr lang="en-US" altLang="ko-KR" sz="1400" dirty="0"/>
              <a:t>, </a:t>
            </a:r>
            <a:r>
              <a:rPr lang="ko-KR" altLang="en-US" sz="1400" dirty="0"/>
              <a:t>그 양은 많지 않다</a:t>
            </a:r>
            <a:r>
              <a:rPr lang="en-US" altLang="ko-KR" sz="1400" dirty="0"/>
              <a:t>. </a:t>
            </a:r>
            <a:r>
              <a:rPr lang="ko-KR" altLang="en-US" sz="1400" dirty="0"/>
              <a:t>때때로 불어로는 차고 건조한 </a:t>
            </a:r>
            <a:r>
              <a:rPr lang="en-US" altLang="ko-KR" sz="1400" dirty="0"/>
              <a:t>'</a:t>
            </a:r>
            <a:r>
              <a:rPr lang="ko-KR" altLang="en-US" sz="1400" dirty="0" err="1"/>
              <a:t>미스트랄</a:t>
            </a:r>
            <a:r>
              <a:rPr lang="en-US" altLang="ko-KR" sz="1400" dirty="0"/>
              <a:t>'</a:t>
            </a:r>
            <a:r>
              <a:rPr lang="ko-KR" altLang="en-US" sz="1400" dirty="0"/>
              <a:t>이라 불리우는 북풍도 포도 재배에 좋은 영향을 준다</a:t>
            </a:r>
            <a:r>
              <a:rPr lang="en-US" altLang="ko-KR" sz="1400" dirty="0"/>
              <a:t>. </a:t>
            </a:r>
          </a:p>
          <a:p>
            <a:pPr>
              <a:lnSpc>
                <a:spcPct val="120000"/>
              </a:lnSpc>
            </a:pPr>
            <a:endParaRPr lang="ko-KR" altLang="en-US" sz="14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7572" y="134320"/>
            <a:ext cx="1658256" cy="1585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93477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97308" y="401945"/>
            <a:ext cx="8880438" cy="5425277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ko-KR" altLang="en-US" sz="1200" dirty="0" err="1"/>
              <a:t>꼬뜨</a:t>
            </a:r>
            <a:r>
              <a:rPr lang="ko-KR" altLang="en-US" sz="1200" dirty="0"/>
              <a:t> 드 프로방스 </a:t>
            </a:r>
            <a:r>
              <a:rPr lang="en-US" altLang="ko-KR" sz="1200" dirty="0"/>
              <a:t>(Cotes de Provence) - </a:t>
            </a:r>
            <a:r>
              <a:rPr lang="ko-KR" altLang="en-US" sz="1200" dirty="0"/>
              <a:t>이 지방에서 가장 규모가 큰 원산지통제명칭</a:t>
            </a:r>
            <a:r>
              <a:rPr lang="en-US" altLang="ko-KR" sz="1200" dirty="0"/>
              <a:t>(AOC) </a:t>
            </a:r>
            <a:r>
              <a:rPr lang="ko-KR" altLang="en-US" sz="1200" dirty="0"/>
              <a:t>포도원으로 평균 </a:t>
            </a:r>
            <a:r>
              <a:rPr lang="en-US" altLang="ko-KR" sz="1200" dirty="0"/>
              <a:t>80</a:t>
            </a:r>
            <a:r>
              <a:rPr lang="ko-KR" altLang="en-US" sz="1200" dirty="0"/>
              <a:t>만 </a:t>
            </a:r>
            <a:r>
              <a:rPr lang="ko-KR" altLang="en-US" sz="1200" dirty="0" err="1"/>
              <a:t>헥토리터를</a:t>
            </a:r>
            <a:r>
              <a:rPr lang="ko-KR" altLang="en-US" sz="1200" dirty="0"/>
              <a:t> 생산한다</a:t>
            </a:r>
            <a:r>
              <a:rPr lang="en-US" altLang="ko-KR" sz="1200" dirty="0"/>
              <a:t>. (</a:t>
            </a:r>
            <a:r>
              <a:rPr lang="ko-KR" altLang="en-US" sz="1200" dirty="0"/>
              <a:t>프로방스 포도원의 </a:t>
            </a:r>
            <a:r>
              <a:rPr lang="en-US" altLang="ko-KR" sz="1200" dirty="0"/>
              <a:t>80% </a:t>
            </a:r>
            <a:r>
              <a:rPr lang="ko-KR" altLang="en-US" sz="1200" dirty="0"/>
              <a:t>차지</a:t>
            </a:r>
            <a:r>
              <a:rPr lang="en-US" altLang="ko-KR" sz="1200" dirty="0"/>
              <a:t>) </a:t>
            </a:r>
            <a:r>
              <a:rPr lang="ko-KR" altLang="en-US" sz="1200" dirty="0"/>
              <a:t>주로 </a:t>
            </a:r>
            <a:r>
              <a:rPr lang="ko-KR" altLang="en-US" sz="1200" dirty="0" err="1"/>
              <a:t>과일향기와</a:t>
            </a:r>
            <a:r>
              <a:rPr lang="ko-KR" altLang="en-US" sz="1200" dirty="0"/>
              <a:t> </a:t>
            </a:r>
            <a:r>
              <a:rPr lang="ko-KR" altLang="en-US" sz="1200" dirty="0" err="1"/>
              <a:t>무감미</a:t>
            </a:r>
            <a:r>
              <a:rPr lang="ko-KR" altLang="en-US" sz="1200" dirty="0"/>
              <a:t> 분홍와인으로 알려진 </a:t>
            </a:r>
            <a:r>
              <a:rPr lang="ko-KR" altLang="en-US" sz="1200" dirty="0" err="1"/>
              <a:t>꼬뜨</a:t>
            </a:r>
            <a:r>
              <a:rPr lang="ko-KR" altLang="en-US" sz="1200" dirty="0"/>
              <a:t> 드 프로방스는 </a:t>
            </a:r>
            <a:r>
              <a:rPr lang="en-US" altLang="ko-KR" sz="1200" dirty="0"/>
              <a:t>3-4</a:t>
            </a:r>
            <a:r>
              <a:rPr lang="ko-KR" altLang="en-US" sz="1200" dirty="0"/>
              <a:t>년 숙성 후에 완벽해지는 </a:t>
            </a:r>
            <a:r>
              <a:rPr lang="ko-KR" altLang="en-US" sz="1200" dirty="0" err="1"/>
              <a:t>레드와인과</a:t>
            </a:r>
            <a:r>
              <a:rPr lang="ko-KR" altLang="en-US" sz="1200" dirty="0"/>
              <a:t> 우수한 </a:t>
            </a:r>
            <a:r>
              <a:rPr lang="ko-KR" altLang="en-US" sz="1200" dirty="0" err="1"/>
              <a:t>무감미</a:t>
            </a:r>
            <a:r>
              <a:rPr lang="ko-KR" altLang="en-US" sz="1200" dirty="0"/>
              <a:t> 화이트와인도 생산한다</a:t>
            </a:r>
            <a:r>
              <a:rPr lang="en-US" altLang="ko-KR" sz="1200" dirty="0"/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sz="1200" dirty="0" err="1"/>
              <a:t>꼬또</a:t>
            </a:r>
            <a:r>
              <a:rPr lang="ko-KR" altLang="en-US" sz="1200" dirty="0"/>
              <a:t> </a:t>
            </a:r>
            <a:r>
              <a:rPr lang="ko-KR" altLang="en-US" sz="1200" dirty="0" err="1"/>
              <a:t>덱</a:t>
            </a:r>
            <a:r>
              <a:rPr lang="ko-KR" altLang="en-US" sz="1200" dirty="0"/>
              <a:t> </a:t>
            </a:r>
            <a:r>
              <a:rPr lang="ko-KR" altLang="en-US" sz="1200" dirty="0" err="1"/>
              <a:t>썽</a:t>
            </a:r>
            <a:r>
              <a:rPr lang="ko-KR" altLang="en-US" sz="1200" dirty="0"/>
              <a:t> 프로방스</a:t>
            </a:r>
            <a:r>
              <a:rPr lang="en-US" altLang="ko-KR" sz="1200" dirty="0"/>
              <a:t>(</a:t>
            </a:r>
            <a:r>
              <a:rPr lang="en-US" altLang="ko-KR" sz="1200" dirty="0" err="1"/>
              <a:t>Coteaux</a:t>
            </a:r>
            <a:r>
              <a:rPr lang="en-US" altLang="ko-KR" sz="1200" dirty="0"/>
              <a:t> d' Aix-En-Provence) - </a:t>
            </a:r>
            <a:r>
              <a:rPr lang="ko-KR" altLang="en-US" sz="1200" dirty="0"/>
              <a:t>짜임새 있는 레드와인으로 </a:t>
            </a:r>
            <a:r>
              <a:rPr lang="ko-KR" altLang="en-US" sz="1200" dirty="0" err="1"/>
              <a:t>무르베드르</a:t>
            </a:r>
            <a:r>
              <a:rPr lang="ko-KR" altLang="en-US" sz="1200" dirty="0"/>
              <a:t> 품종을 주종으로 양조하면 </a:t>
            </a:r>
            <a:r>
              <a:rPr lang="ko-KR" altLang="en-US" sz="1200" dirty="0" err="1"/>
              <a:t>동물향이</a:t>
            </a:r>
            <a:r>
              <a:rPr lang="ko-KR" altLang="en-US" sz="1200" dirty="0"/>
              <a:t> 나며 </a:t>
            </a:r>
            <a:r>
              <a:rPr lang="ko-KR" altLang="en-US" sz="1200" dirty="0" err="1"/>
              <a:t>쉐리가</a:t>
            </a:r>
            <a:r>
              <a:rPr lang="ko-KR" altLang="en-US" sz="1200" dirty="0"/>
              <a:t> 주 품종이면 과일과 </a:t>
            </a:r>
            <a:r>
              <a:rPr lang="ko-KR" altLang="en-US" sz="1200" dirty="0" err="1"/>
              <a:t>꽃향이</a:t>
            </a:r>
            <a:r>
              <a:rPr lang="ko-KR" altLang="en-US" sz="1200" dirty="0"/>
              <a:t> 나는 섬세한 부케를 지닌다</a:t>
            </a:r>
            <a:r>
              <a:rPr lang="en-US" altLang="ko-KR" sz="1200" dirty="0"/>
              <a:t>. </a:t>
            </a:r>
            <a:r>
              <a:rPr lang="ko-KR" altLang="en-US" sz="1200" dirty="0" err="1"/>
              <a:t>로제와인은</a:t>
            </a:r>
            <a:r>
              <a:rPr lang="ko-KR" altLang="en-US" sz="1200" dirty="0"/>
              <a:t> 매우 힘차고 이곳에서는 드물게 양조되는 화이트와인은 </a:t>
            </a:r>
            <a:r>
              <a:rPr lang="ko-KR" altLang="en-US" sz="1200" dirty="0" err="1"/>
              <a:t>햇포도주로</a:t>
            </a:r>
            <a:r>
              <a:rPr lang="ko-KR" altLang="en-US" sz="1200" dirty="0"/>
              <a:t> 마신다</a:t>
            </a:r>
            <a:r>
              <a:rPr lang="en-US" altLang="ko-KR" sz="1200" dirty="0"/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sz="1200" dirty="0"/>
              <a:t>레 보 드 프로방스</a:t>
            </a:r>
            <a:r>
              <a:rPr lang="en-US" altLang="ko-KR" sz="1200" dirty="0"/>
              <a:t>(Les </a:t>
            </a:r>
            <a:r>
              <a:rPr lang="en-US" altLang="ko-KR" sz="1200" dirty="0" err="1"/>
              <a:t>Baux</a:t>
            </a:r>
            <a:r>
              <a:rPr lang="en-US" altLang="ko-KR" sz="1200" dirty="0"/>
              <a:t>-de-Provence) - </a:t>
            </a:r>
            <a:r>
              <a:rPr lang="ko-KR" altLang="en-US" sz="1200" dirty="0"/>
              <a:t>최근의 새로운 명칭인 레 보드 프로방스는 적어도 </a:t>
            </a:r>
            <a:r>
              <a:rPr lang="en-US" altLang="ko-KR" sz="1200" dirty="0"/>
              <a:t>12</a:t>
            </a:r>
            <a:r>
              <a:rPr lang="ko-KR" altLang="en-US" sz="1200" dirty="0"/>
              <a:t>개월 정도 </a:t>
            </a:r>
            <a:r>
              <a:rPr lang="ko-KR" altLang="en-US" sz="1200" dirty="0" err="1"/>
              <a:t>주조통에서</a:t>
            </a:r>
            <a:r>
              <a:rPr lang="ko-KR" altLang="en-US" sz="1200" dirty="0"/>
              <a:t> 숙성된 </a:t>
            </a:r>
            <a:r>
              <a:rPr lang="ko-KR" altLang="en-US" sz="1200" dirty="0" err="1"/>
              <a:t>레드와인이며</a:t>
            </a:r>
            <a:r>
              <a:rPr lang="ko-KR" altLang="en-US" sz="1200" dirty="0"/>
              <a:t> </a:t>
            </a:r>
            <a:r>
              <a:rPr lang="ko-KR" altLang="en-US" sz="1200" dirty="0" err="1"/>
              <a:t>로제</a:t>
            </a:r>
            <a:r>
              <a:rPr lang="ko-KR" altLang="en-US" sz="1200" dirty="0"/>
              <a:t> 와인의 경우 </a:t>
            </a:r>
            <a:r>
              <a:rPr lang="ko-KR" altLang="en-US" sz="1200" dirty="0" err="1"/>
              <a:t>배출법</a:t>
            </a:r>
            <a:r>
              <a:rPr lang="en-US" altLang="ko-KR" sz="1200" dirty="0"/>
              <a:t>(</a:t>
            </a:r>
            <a:r>
              <a:rPr lang="en-US" altLang="ko-KR" sz="1200" dirty="0" err="1"/>
              <a:t>saignee</a:t>
            </a:r>
            <a:r>
              <a:rPr lang="en-US" altLang="ko-KR" sz="1200" dirty="0"/>
              <a:t>;</a:t>
            </a:r>
            <a:r>
              <a:rPr lang="ko-KR" altLang="en-US" sz="1200" dirty="0" err="1"/>
              <a:t>사혈법</a:t>
            </a:r>
            <a:r>
              <a:rPr lang="en-US" altLang="ko-KR" sz="1200" dirty="0"/>
              <a:t>)</a:t>
            </a:r>
            <a:r>
              <a:rPr lang="ko-KR" altLang="en-US" sz="1200" dirty="0"/>
              <a:t>으로 숙성시켜 매우 신선하다</a:t>
            </a:r>
            <a:endParaRPr lang="en-US" altLang="ko-KR" sz="1200" dirty="0"/>
          </a:p>
          <a:p>
            <a:pPr>
              <a:lnSpc>
                <a:spcPct val="120000"/>
              </a:lnSpc>
            </a:pPr>
            <a:r>
              <a:rPr lang="ko-KR" altLang="en-US" sz="1200" dirty="0" err="1"/>
              <a:t>빨레뜨</a:t>
            </a:r>
            <a:r>
              <a:rPr lang="en-US" altLang="ko-KR" sz="1200" dirty="0"/>
              <a:t>(Palette) - </a:t>
            </a:r>
            <a:r>
              <a:rPr lang="ko-KR" altLang="en-US" sz="1200" dirty="0"/>
              <a:t>액</a:t>
            </a:r>
            <a:r>
              <a:rPr lang="en-US" altLang="ko-KR" sz="1200" dirty="0"/>
              <a:t>-</a:t>
            </a:r>
            <a:r>
              <a:rPr lang="ko-KR" altLang="en-US" sz="1200" dirty="0"/>
              <a:t>상</a:t>
            </a:r>
            <a:r>
              <a:rPr lang="en-US" altLang="ko-KR" sz="1200" dirty="0"/>
              <a:t>-</a:t>
            </a:r>
            <a:r>
              <a:rPr lang="ko-KR" altLang="en-US" sz="1200" dirty="0"/>
              <a:t>프로방스</a:t>
            </a:r>
            <a:r>
              <a:rPr lang="en-US" altLang="ko-KR" sz="1200" dirty="0"/>
              <a:t>(Aix-en-Provence)</a:t>
            </a:r>
            <a:r>
              <a:rPr lang="ko-KR" altLang="en-US" sz="1200" dirty="0"/>
              <a:t>지방의 방풍이 잘 된 </a:t>
            </a:r>
            <a:r>
              <a:rPr lang="ko-KR" altLang="en-US" sz="1200" dirty="0" err="1"/>
              <a:t>석회암질의</a:t>
            </a:r>
            <a:r>
              <a:rPr lang="ko-KR" altLang="en-US" sz="1200" dirty="0"/>
              <a:t> 원형 계곡에 위치한 아주 작은 포도원에서 생산된다</a:t>
            </a:r>
            <a:r>
              <a:rPr lang="en-US" altLang="ko-KR" sz="1200" dirty="0"/>
              <a:t>. </a:t>
            </a:r>
            <a:r>
              <a:rPr lang="ko-KR" altLang="en-US" sz="1200" dirty="0"/>
              <a:t>여기에서는 오래 전부터 유명하고 섬세한 </a:t>
            </a:r>
            <a:r>
              <a:rPr lang="ko-KR" altLang="en-US" sz="1200" dirty="0" err="1"/>
              <a:t>레드와인</a:t>
            </a:r>
            <a:r>
              <a:rPr lang="en-US" altLang="ko-KR" sz="1200" dirty="0"/>
              <a:t>, </a:t>
            </a:r>
            <a:r>
              <a:rPr lang="ko-KR" altLang="en-US" sz="1200" dirty="0"/>
              <a:t>화이트와인</a:t>
            </a:r>
            <a:r>
              <a:rPr lang="en-US" altLang="ko-KR" sz="1200" dirty="0"/>
              <a:t>, </a:t>
            </a:r>
            <a:r>
              <a:rPr lang="ko-KR" altLang="en-US" sz="1200" dirty="0" err="1"/>
              <a:t>분홍와인이</a:t>
            </a:r>
            <a:r>
              <a:rPr lang="ko-KR" altLang="en-US" sz="1200" dirty="0"/>
              <a:t> 생산된다</a:t>
            </a:r>
          </a:p>
          <a:p>
            <a:pPr>
              <a:lnSpc>
                <a:spcPct val="120000"/>
              </a:lnSpc>
            </a:pPr>
            <a:r>
              <a:rPr lang="ko-KR" altLang="en-US" sz="1200" dirty="0" err="1"/>
              <a:t>꼬또</a:t>
            </a:r>
            <a:r>
              <a:rPr lang="ko-KR" altLang="en-US" sz="1200" dirty="0"/>
              <a:t> </a:t>
            </a:r>
            <a:r>
              <a:rPr lang="ko-KR" altLang="en-US" sz="1200" dirty="0" err="1"/>
              <a:t>바루아</a:t>
            </a:r>
            <a:r>
              <a:rPr lang="en-US" altLang="ko-KR" sz="1200" dirty="0"/>
              <a:t>(</a:t>
            </a:r>
            <a:r>
              <a:rPr lang="en-US" altLang="ko-KR" sz="1200" dirty="0" err="1"/>
              <a:t>Coteaux</a:t>
            </a:r>
            <a:r>
              <a:rPr lang="en-US" altLang="ko-KR" sz="1200" dirty="0"/>
              <a:t> </a:t>
            </a:r>
            <a:r>
              <a:rPr lang="en-US" altLang="ko-KR" sz="1200" dirty="0" err="1"/>
              <a:t>Varois</a:t>
            </a:r>
            <a:r>
              <a:rPr lang="en-US" altLang="ko-KR" sz="1200" dirty="0"/>
              <a:t>) - </a:t>
            </a:r>
            <a:r>
              <a:rPr lang="ko-KR" altLang="en-US" sz="1200" dirty="0"/>
              <a:t>자갈로 덮인 언덕과 석회질의 평평한 면을 구성된 이 명칭은 </a:t>
            </a:r>
            <a:r>
              <a:rPr lang="ko-KR" altLang="en-US" sz="1200" dirty="0" err="1"/>
              <a:t>그르나슈</a:t>
            </a:r>
            <a:r>
              <a:rPr lang="en-US" altLang="ko-KR" sz="1200" dirty="0"/>
              <a:t>, </a:t>
            </a:r>
            <a:r>
              <a:rPr lang="ko-KR" altLang="en-US" sz="1200" dirty="0"/>
              <a:t>시라</a:t>
            </a:r>
            <a:r>
              <a:rPr lang="en-US" altLang="ko-KR" sz="1200" dirty="0"/>
              <a:t>, </a:t>
            </a:r>
            <a:r>
              <a:rPr lang="ko-KR" altLang="en-US" sz="1200" dirty="0"/>
              <a:t>무르베드르로 만든 강한 </a:t>
            </a:r>
            <a:r>
              <a:rPr lang="ko-KR" altLang="en-US" sz="1200" dirty="0" err="1"/>
              <a:t>레드와인을</a:t>
            </a:r>
            <a:r>
              <a:rPr lang="ko-KR" altLang="en-US" sz="1200" dirty="0"/>
              <a:t> 생산하며 기분 좋고 신선한 </a:t>
            </a:r>
            <a:r>
              <a:rPr lang="ko-KR" altLang="en-US" sz="1200" dirty="0" err="1"/>
              <a:t>로제와인과</a:t>
            </a:r>
            <a:r>
              <a:rPr lang="ko-KR" altLang="en-US" sz="1200" dirty="0"/>
              <a:t> </a:t>
            </a:r>
            <a:r>
              <a:rPr lang="ko-KR" altLang="en-US" sz="1200" dirty="0" err="1"/>
              <a:t>햇포도주로</a:t>
            </a:r>
            <a:r>
              <a:rPr lang="ko-KR" altLang="en-US" sz="1200" dirty="0"/>
              <a:t> 마시는 </a:t>
            </a:r>
            <a:r>
              <a:rPr lang="ko-KR" altLang="en-US" sz="1200" dirty="0" err="1"/>
              <a:t>과일향이</a:t>
            </a:r>
            <a:r>
              <a:rPr lang="ko-KR" altLang="en-US" sz="1200" dirty="0"/>
              <a:t> 풍부한 </a:t>
            </a:r>
            <a:r>
              <a:rPr lang="ko-KR" altLang="en-US" sz="1200" dirty="0" err="1"/>
              <a:t>무감미</a:t>
            </a:r>
            <a:r>
              <a:rPr lang="ko-KR" altLang="en-US" sz="1200" dirty="0"/>
              <a:t> 화이트와인도 생산한다</a:t>
            </a:r>
            <a:endParaRPr lang="en-US" altLang="ko-KR" sz="1200" dirty="0"/>
          </a:p>
          <a:p>
            <a:pPr>
              <a:lnSpc>
                <a:spcPct val="120000"/>
              </a:lnSpc>
            </a:pPr>
            <a:r>
              <a:rPr lang="ko-KR" altLang="en-US" sz="1200" dirty="0" err="1"/>
              <a:t>벨레</a:t>
            </a:r>
            <a:r>
              <a:rPr lang="en-US" altLang="ko-KR" sz="1200" dirty="0"/>
              <a:t>(</a:t>
            </a:r>
            <a:r>
              <a:rPr lang="en-US" altLang="ko-KR" sz="1200" dirty="0" err="1"/>
              <a:t>Bellet</a:t>
            </a:r>
            <a:r>
              <a:rPr lang="en-US" altLang="ko-KR" sz="1200" dirty="0"/>
              <a:t>) - </a:t>
            </a:r>
            <a:r>
              <a:rPr lang="ko-KR" altLang="en-US" sz="1200" dirty="0" err="1"/>
              <a:t>벨레의</a:t>
            </a:r>
            <a:r>
              <a:rPr lang="ko-KR" altLang="en-US" sz="1200" dirty="0"/>
              <a:t> 작은 포도원은 니스의 높은 지대에 펼쳐지며 흔하지 않은 </a:t>
            </a:r>
            <a:r>
              <a:rPr lang="ko-KR" altLang="en-US" sz="1200" dirty="0" err="1"/>
              <a:t>품종으로부터</a:t>
            </a:r>
            <a:r>
              <a:rPr lang="ko-KR" altLang="en-US" sz="1200" dirty="0"/>
              <a:t> 양조되어 예외적인 와인이 생산되며 화이트와인은 </a:t>
            </a:r>
            <a:r>
              <a:rPr lang="ko-KR" altLang="en-US" sz="1200" dirty="0" err="1"/>
              <a:t>풋</a:t>
            </a:r>
            <a:r>
              <a:rPr lang="ko-KR" altLang="en-US" sz="1200" dirty="0"/>
              <a:t> 아몬드와 </a:t>
            </a:r>
            <a:r>
              <a:rPr lang="ko-KR" altLang="en-US" sz="1200" dirty="0" err="1"/>
              <a:t>오레지</a:t>
            </a:r>
            <a:r>
              <a:rPr lang="ko-KR" altLang="en-US" sz="1200" dirty="0"/>
              <a:t> 꽃</a:t>
            </a:r>
            <a:r>
              <a:rPr lang="en-US" altLang="ko-KR" sz="1200" dirty="0"/>
              <a:t>, </a:t>
            </a:r>
            <a:r>
              <a:rPr lang="ko-KR" altLang="en-US" sz="1200" dirty="0"/>
              <a:t>감귤류 향 등이 은은히 나는 신선한 와인들이며 </a:t>
            </a:r>
            <a:r>
              <a:rPr lang="ko-KR" altLang="en-US" sz="1200" dirty="0" err="1"/>
              <a:t>로제와인은</a:t>
            </a:r>
            <a:r>
              <a:rPr lang="ko-KR" altLang="en-US" sz="1200" dirty="0"/>
              <a:t> </a:t>
            </a:r>
            <a:r>
              <a:rPr lang="ko-KR" altLang="en-US" sz="1200" dirty="0" err="1"/>
              <a:t>회향풀과</a:t>
            </a:r>
            <a:r>
              <a:rPr lang="ko-KR" altLang="en-US" sz="1200" dirty="0"/>
              <a:t> 꿀 향이</a:t>
            </a:r>
            <a:r>
              <a:rPr lang="en-US" altLang="ko-KR" sz="1200" dirty="0"/>
              <a:t>,</a:t>
            </a:r>
            <a:r>
              <a:rPr lang="ko-KR" altLang="en-US" sz="1200" dirty="0"/>
              <a:t>장엄한 느낌의 </a:t>
            </a:r>
            <a:r>
              <a:rPr lang="ko-KR" altLang="en-US" sz="1200" dirty="0" err="1"/>
              <a:t>레드와인은</a:t>
            </a:r>
            <a:r>
              <a:rPr lang="ko-KR" altLang="en-US" sz="1200" dirty="0"/>
              <a:t> </a:t>
            </a:r>
            <a:r>
              <a:rPr lang="ko-KR" altLang="en-US" sz="1200" dirty="0" err="1"/>
              <a:t>체리향의</a:t>
            </a:r>
            <a:r>
              <a:rPr lang="ko-KR" altLang="en-US" sz="1200" dirty="0"/>
              <a:t> 부케를 가지고 있다</a:t>
            </a:r>
            <a:r>
              <a:rPr lang="en-US" altLang="ko-KR" sz="1200" dirty="0"/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sz="1200" dirty="0" err="1"/>
              <a:t>방돌</a:t>
            </a:r>
            <a:r>
              <a:rPr lang="en-US" altLang="ko-KR" sz="1200" dirty="0"/>
              <a:t>(Bandol) - </a:t>
            </a:r>
            <a:r>
              <a:rPr lang="ko-KR" altLang="en-US" sz="1200" dirty="0"/>
              <a:t>바다를 굽어보는 넓은 계단식 강의실 형태의 </a:t>
            </a:r>
            <a:r>
              <a:rPr lang="ko-KR" altLang="en-US" sz="1200" dirty="0" err="1"/>
              <a:t>방돌</a:t>
            </a:r>
            <a:r>
              <a:rPr lang="ko-KR" altLang="en-US" sz="1200" dirty="0"/>
              <a:t> 포도원은 </a:t>
            </a:r>
            <a:r>
              <a:rPr lang="ko-KR" altLang="en-US" sz="1200" dirty="0" err="1"/>
              <a:t>석회질성의</a:t>
            </a:r>
            <a:r>
              <a:rPr lang="ko-KR" altLang="en-US" sz="1200" dirty="0"/>
              <a:t> 척박하고 돌이 많은 토양에 테리스식으로 재배되고 있다</a:t>
            </a:r>
            <a:r>
              <a:rPr lang="en-US" altLang="ko-KR" sz="1200" dirty="0"/>
              <a:t>. </a:t>
            </a:r>
            <a:r>
              <a:rPr lang="ko-KR" altLang="en-US" sz="1200" dirty="0"/>
              <a:t>이곳은 </a:t>
            </a:r>
            <a:r>
              <a:rPr lang="ko-KR" altLang="en-US" sz="1200" dirty="0" err="1"/>
              <a:t>무르베드르에게는</a:t>
            </a:r>
            <a:r>
              <a:rPr lang="ko-KR" altLang="en-US" sz="1200" dirty="0"/>
              <a:t> 최고의 </a:t>
            </a:r>
            <a:r>
              <a:rPr lang="ko-KR" altLang="en-US" sz="1200" dirty="0" err="1"/>
              <a:t>떼루아르이다</a:t>
            </a:r>
            <a:r>
              <a:rPr lang="en-US" altLang="ko-KR" sz="1200" dirty="0"/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sz="1200" dirty="0" err="1"/>
              <a:t>까씨스</a:t>
            </a:r>
            <a:r>
              <a:rPr lang="en-US" altLang="ko-KR" sz="1200" dirty="0"/>
              <a:t>(Cassis) - </a:t>
            </a:r>
            <a:r>
              <a:rPr lang="ko-KR" altLang="en-US" sz="1200" dirty="0"/>
              <a:t>프랑스에서 가장 높은 절벽 밑의 </a:t>
            </a:r>
            <a:r>
              <a:rPr lang="ko-KR" altLang="en-US" sz="1200" dirty="0" err="1"/>
              <a:t>까씨스</a:t>
            </a:r>
            <a:r>
              <a:rPr lang="ko-KR" altLang="en-US" sz="1200" dirty="0"/>
              <a:t> 포도원이 있는 조그마한 항구로 이어지는 작은 골짜기는 흰 석회석 바위 위에 위치한 이 포도원을 보호하고 있다</a:t>
            </a:r>
            <a:r>
              <a:rPr lang="en-US" altLang="ko-KR" sz="1200" dirty="0"/>
              <a:t>. </a:t>
            </a:r>
            <a:r>
              <a:rPr lang="ko-KR" altLang="en-US" sz="1200" dirty="0"/>
              <a:t>이 곳은 </a:t>
            </a:r>
            <a:r>
              <a:rPr lang="ko-KR" altLang="en-US" sz="1200" dirty="0" err="1"/>
              <a:t>로마랭</a:t>
            </a:r>
            <a:r>
              <a:rPr lang="en-US" altLang="ko-KR" sz="1200" dirty="0"/>
              <a:t>, </a:t>
            </a:r>
            <a:r>
              <a:rPr lang="ko-KR" altLang="en-US" sz="1200" dirty="0" err="1"/>
              <a:t>히이드향</a:t>
            </a:r>
            <a:r>
              <a:rPr lang="ko-KR" altLang="en-US" sz="1200" dirty="0"/>
              <a:t> 및 </a:t>
            </a:r>
            <a:r>
              <a:rPr lang="ko-KR" altLang="en-US" sz="1200" dirty="0" err="1"/>
              <a:t>꽃향기가</a:t>
            </a:r>
            <a:r>
              <a:rPr lang="ko-KR" altLang="en-US" sz="1200" dirty="0"/>
              <a:t> 풍기는 </a:t>
            </a:r>
            <a:r>
              <a:rPr lang="ko-KR" altLang="en-US" sz="1200" dirty="0" err="1"/>
              <a:t>무감미</a:t>
            </a:r>
            <a:r>
              <a:rPr lang="ko-KR" altLang="en-US" sz="1200" dirty="0"/>
              <a:t> 화이트와인으로 유명하다</a:t>
            </a:r>
            <a:r>
              <a:rPr lang="en-US" altLang="ko-KR" sz="1200" dirty="0"/>
              <a:t>. </a:t>
            </a:r>
            <a:r>
              <a:rPr lang="ko-KR" altLang="en-US" sz="1200" dirty="0"/>
              <a:t>소량의 </a:t>
            </a:r>
            <a:r>
              <a:rPr lang="ko-KR" altLang="en-US" sz="1200" dirty="0" err="1"/>
              <a:t>레드와인과</a:t>
            </a:r>
            <a:r>
              <a:rPr lang="ko-KR" altLang="en-US" sz="1200" dirty="0"/>
              <a:t> </a:t>
            </a:r>
            <a:r>
              <a:rPr lang="ko-KR" altLang="en-US" sz="1200" dirty="0" err="1"/>
              <a:t>방돌의</a:t>
            </a:r>
            <a:r>
              <a:rPr lang="ko-KR" altLang="en-US" sz="1200" dirty="0"/>
              <a:t> </a:t>
            </a:r>
            <a:r>
              <a:rPr lang="ko-KR" altLang="en-US" sz="1200" dirty="0" err="1"/>
              <a:t>로제와인과</a:t>
            </a:r>
            <a:r>
              <a:rPr lang="ko-KR" altLang="en-US" sz="1200" dirty="0"/>
              <a:t> 흡사하나 짜임새가 덜한 </a:t>
            </a:r>
            <a:r>
              <a:rPr lang="ko-KR" altLang="en-US" sz="1200" dirty="0" err="1"/>
              <a:t>로제와인도</a:t>
            </a:r>
            <a:r>
              <a:rPr lang="ko-KR" altLang="en-US" sz="1200" dirty="0"/>
              <a:t> 소량 생산하고 있다 </a:t>
            </a:r>
          </a:p>
        </p:txBody>
      </p:sp>
    </p:spTree>
    <p:extLst>
      <p:ext uri="{BB962C8B-B14F-4D97-AF65-F5344CB8AC3E}">
        <p14:creationId xmlns:p14="http://schemas.microsoft.com/office/powerpoint/2010/main" val="124144992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샹빠뉴</a:t>
            </a:r>
            <a:r>
              <a:rPr lang="ko-KR" altLang="en-US" dirty="0"/>
              <a:t> 지방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99258" y="935915"/>
            <a:ext cx="8613452" cy="5332488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ko-KR" altLang="en-US" sz="1200" dirty="0"/>
              <a:t>포도원 면적 </a:t>
            </a:r>
            <a:r>
              <a:rPr lang="en-US" altLang="ko-KR" sz="1200" dirty="0"/>
              <a:t>30,000</a:t>
            </a:r>
            <a:r>
              <a:rPr lang="ko-KR" altLang="en-US" sz="1200" dirty="0" err="1"/>
              <a:t>헥타</a:t>
            </a:r>
            <a:endParaRPr lang="ko-KR" altLang="en-US" sz="1200" dirty="0"/>
          </a:p>
          <a:p>
            <a:pPr>
              <a:lnSpc>
                <a:spcPct val="120000"/>
              </a:lnSpc>
            </a:pPr>
            <a:r>
              <a:rPr lang="ko-KR" altLang="en-US" sz="1200" dirty="0"/>
              <a:t>포도 품종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sz="1200" dirty="0" err="1"/>
              <a:t>적포도</a:t>
            </a:r>
            <a:r>
              <a:rPr lang="ko-KR" altLang="en-US" sz="1200" dirty="0"/>
              <a:t> </a:t>
            </a:r>
            <a:r>
              <a:rPr lang="en-US" altLang="ko-KR" sz="1200" dirty="0"/>
              <a:t>- </a:t>
            </a:r>
            <a:r>
              <a:rPr lang="ko-KR" altLang="en-US" sz="1200" dirty="0" err="1"/>
              <a:t>피노느와</a:t>
            </a:r>
            <a:r>
              <a:rPr lang="en-US" altLang="ko-KR" sz="1200" dirty="0"/>
              <a:t>, </a:t>
            </a:r>
            <a:r>
              <a:rPr lang="ko-KR" altLang="en-US" sz="1200" dirty="0" err="1"/>
              <a:t>피노</a:t>
            </a:r>
            <a:r>
              <a:rPr lang="ko-KR" altLang="en-US" sz="1200" dirty="0"/>
              <a:t> </a:t>
            </a:r>
            <a:r>
              <a:rPr lang="ko-KR" altLang="en-US" sz="1200" dirty="0" err="1"/>
              <a:t>뫼니에</a:t>
            </a:r>
            <a:r>
              <a:rPr lang="ko-KR" altLang="en-US" sz="1200" dirty="0"/>
              <a:t>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sz="1200" dirty="0"/>
              <a:t>백포도 </a:t>
            </a:r>
            <a:r>
              <a:rPr lang="en-US" altLang="ko-KR" sz="1200" dirty="0"/>
              <a:t>- </a:t>
            </a:r>
            <a:r>
              <a:rPr lang="ko-KR" altLang="en-US" sz="1200" dirty="0" err="1"/>
              <a:t>샤르도네</a:t>
            </a:r>
            <a:r>
              <a:rPr lang="ko-KR" altLang="en-US" sz="1200" dirty="0"/>
              <a:t>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sz="1200" dirty="0" err="1"/>
              <a:t>색상별</a:t>
            </a:r>
            <a:r>
              <a:rPr lang="ko-KR" altLang="en-US" sz="1200" dirty="0"/>
              <a:t> 비율 </a:t>
            </a:r>
            <a:r>
              <a:rPr lang="ko-KR" altLang="en-US" sz="1200" dirty="0" err="1"/>
              <a:t>레드와인</a:t>
            </a:r>
            <a:r>
              <a:rPr lang="ko-KR" altLang="en-US" sz="1200" dirty="0"/>
              <a:t> </a:t>
            </a:r>
            <a:r>
              <a:rPr lang="en-US" altLang="ko-KR" sz="1200" dirty="0"/>
              <a:t>1%  </a:t>
            </a:r>
            <a:r>
              <a:rPr lang="ko-KR" altLang="en-US" sz="1200" dirty="0"/>
              <a:t>화이트 와인 </a:t>
            </a:r>
            <a:r>
              <a:rPr lang="en-US" altLang="ko-KR" sz="1200" dirty="0"/>
              <a:t>99% </a:t>
            </a:r>
          </a:p>
          <a:p>
            <a:pPr>
              <a:lnSpc>
                <a:spcPct val="120000"/>
              </a:lnSpc>
            </a:pPr>
            <a:r>
              <a:rPr lang="ko-KR" altLang="en-US" sz="1200" dirty="0"/>
              <a:t>역사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sz="1200" dirty="0"/>
              <a:t>아주 오랜 옛날부터 </a:t>
            </a:r>
            <a:r>
              <a:rPr lang="en-US" altLang="ko-KR" sz="1200" dirty="0"/>
              <a:t>"</a:t>
            </a:r>
            <a:r>
              <a:rPr lang="ko-KR" altLang="en-US" sz="1200" dirty="0" err="1"/>
              <a:t>샹파뉴</a:t>
            </a:r>
            <a:r>
              <a:rPr lang="en-US" altLang="ko-KR" sz="1200" dirty="0"/>
              <a:t>(</a:t>
            </a:r>
            <a:r>
              <a:rPr lang="ko-KR" altLang="en-US" sz="1200" dirty="0"/>
              <a:t>샴페인 </a:t>
            </a:r>
            <a:r>
              <a:rPr lang="en-US" altLang="ko-KR" sz="1200" dirty="0"/>
              <a:t>Champagne)"</a:t>
            </a:r>
            <a:r>
              <a:rPr lang="ko-KR" altLang="en-US" sz="1200" dirty="0"/>
              <a:t>이라 불리 우는 지역에는 포도원이 존재하였다</a:t>
            </a:r>
            <a:r>
              <a:rPr lang="en-US" altLang="ko-KR" sz="1200" dirty="0"/>
              <a:t>. </a:t>
            </a:r>
            <a:r>
              <a:rPr lang="ko-KR" altLang="en-US" sz="1200" dirty="0"/>
              <a:t>로마 사람들이 이 지역발전에 커다란 기여를 하였고 </a:t>
            </a:r>
            <a:r>
              <a:rPr lang="ko-KR" altLang="en-US" sz="1200" dirty="0" err="1"/>
              <a:t>줄리어스</a:t>
            </a:r>
            <a:r>
              <a:rPr lang="ko-KR" altLang="en-US" sz="1200" dirty="0"/>
              <a:t> </a:t>
            </a:r>
            <a:r>
              <a:rPr lang="ko-KR" altLang="en-US" sz="1200" dirty="0" err="1"/>
              <a:t>시저는</a:t>
            </a:r>
            <a:r>
              <a:rPr lang="ko-KR" altLang="en-US" sz="1200" dirty="0"/>
              <a:t> </a:t>
            </a:r>
            <a:r>
              <a:rPr lang="ko-KR" altLang="en-US" sz="1200" dirty="0" err="1"/>
              <a:t>렝스라는</a:t>
            </a:r>
            <a:r>
              <a:rPr lang="ko-KR" altLang="en-US" sz="1200" dirty="0"/>
              <a:t> 도시를 건설하였는데</a:t>
            </a:r>
            <a:r>
              <a:rPr lang="en-US" altLang="ko-KR" sz="1200" dirty="0"/>
              <a:t>, </a:t>
            </a:r>
            <a:r>
              <a:rPr lang="ko-KR" altLang="en-US" sz="1200" dirty="0"/>
              <a:t>이 도시는 후에 샴페인 지방의 수도가 되었다</a:t>
            </a:r>
            <a:r>
              <a:rPr lang="en-US" altLang="ko-KR" sz="1200" dirty="0"/>
              <a:t>. </a:t>
            </a:r>
            <a:r>
              <a:rPr lang="ko-KR" altLang="en-US" sz="1200" dirty="0"/>
              <a:t>이 도시는 계속적인 발전을 거듭하여</a:t>
            </a:r>
            <a:r>
              <a:rPr lang="en-US" altLang="ko-KR" sz="1200" dirty="0"/>
              <a:t>, </a:t>
            </a:r>
            <a:r>
              <a:rPr lang="ko-KR" altLang="en-US" sz="1200" dirty="0"/>
              <a:t>특히 중세시대에는 대관식이 치루어 지는 등 괄목할 만한 성장을 이룩하였다</a:t>
            </a:r>
            <a:r>
              <a:rPr lang="en-US" altLang="ko-KR" sz="1200" dirty="0"/>
              <a:t>. </a:t>
            </a:r>
            <a:r>
              <a:rPr lang="ko-KR" altLang="en-US" sz="1200" dirty="0"/>
              <a:t>그 당시 이 지역에는 생산되던 와인은 보통 와인이다</a:t>
            </a:r>
            <a:r>
              <a:rPr lang="en-US" altLang="ko-KR" sz="1200" dirty="0"/>
              <a:t>. 17</a:t>
            </a:r>
            <a:r>
              <a:rPr lang="ko-KR" altLang="en-US" sz="1200" dirty="0"/>
              <a:t>세기말</a:t>
            </a:r>
            <a:r>
              <a:rPr lang="en-US" altLang="ko-KR" sz="1200" dirty="0"/>
              <a:t>, </a:t>
            </a:r>
            <a:r>
              <a:rPr lang="ko-KR" altLang="en-US" sz="1200" dirty="0"/>
              <a:t>이 지역 사람들은 酒甁을 한 후</a:t>
            </a:r>
            <a:r>
              <a:rPr lang="en-US" altLang="ko-KR" sz="1200" dirty="0"/>
              <a:t>, </a:t>
            </a:r>
            <a:r>
              <a:rPr lang="ko-KR" altLang="en-US" sz="1200" dirty="0"/>
              <a:t>날씨가 더워지면 와인에 거품이 생긴다는 사실을 발견하게 되었다</a:t>
            </a:r>
            <a:r>
              <a:rPr lang="en-US" altLang="ko-KR" sz="1200" dirty="0"/>
              <a:t>. </a:t>
            </a:r>
            <a:r>
              <a:rPr lang="ko-KR" altLang="en-US" sz="1200" dirty="0"/>
              <a:t>한 시원에서는 승려들이 이러한 발포 방법을 완성하는데 총력을 기울여서 마침내</a:t>
            </a:r>
            <a:r>
              <a:rPr lang="en-US" altLang="ko-KR" sz="1200" dirty="0"/>
              <a:t>, </a:t>
            </a:r>
            <a:r>
              <a:rPr lang="ko-KR" altLang="en-US" sz="1200" dirty="0"/>
              <a:t>사원의 재무담당이었던 동 </a:t>
            </a:r>
            <a:r>
              <a:rPr lang="ko-KR" altLang="en-US" sz="1200" dirty="0" err="1"/>
              <a:t>페리뇽</a:t>
            </a:r>
            <a:r>
              <a:rPr lang="en-US" altLang="ko-KR" sz="1200" dirty="0"/>
              <a:t>(Dom </a:t>
            </a:r>
            <a:r>
              <a:rPr lang="en-US" altLang="ko-KR" sz="1200" dirty="0" err="1"/>
              <a:t>Perignon</a:t>
            </a:r>
            <a:r>
              <a:rPr lang="en-US" altLang="ko-KR" sz="1200" dirty="0"/>
              <a:t>)</a:t>
            </a:r>
            <a:r>
              <a:rPr lang="ko-KR" altLang="en-US" sz="1200" dirty="0"/>
              <a:t>이 이 방법을 완성시킴으로써 샴페인이 탄생한 것이다</a:t>
            </a:r>
            <a:r>
              <a:rPr lang="en-US" altLang="ko-KR" sz="1200" dirty="0"/>
              <a:t>. </a:t>
            </a:r>
          </a:p>
          <a:p>
            <a:pPr>
              <a:lnSpc>
                <a:spcPct val="120000"/>
              </a:lnSpc>
            </a:pPr>
            <a:r>
              <a:rPr lang="ko-KR" altLang="en-US" sz="1200" dirty="0"/>
              <a:t>환경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sz="1200" dirty="0"/>
              <a:t>비교적 온난한 기후도 </a:t>
            </a:r>
            <a:r>
              <a:rPr lang="ko-KR" altLang="en-US" sz="1200" dirty="0" err="1"/>
              <a:t>특상품의</a:t>
            </a:r>
            <a:r>
              <a:rPr lang="ko-KR" altLang="en-US" sz="1200" dirty="0"/>
              <a:t> 포도 생산에 큰 역할을 한다</a:t>
            </a:r>
            <a:r>
              <a:rPr lang="en-US" altLang="ko-KR" sz="1200" dirty="0"/>
              <a:t>. </a:t>
            </a:r>
            <a:r>
              <a:rPr lang="ko-KR" altLang="en-US" sz="1200" dirty="0"/>
              <a:t>이 지역 연중 평균 기온은 </a:t>
            </a:r>
            <a:r>
              <a:rPr lang="en-US" altLang="ko-KR" sz="1200" dirty="0"/>
              <a:t>10℃</a:t>
            </a:r>
            <a:r>
              <a:rPr lang="ko-KR" altLang="en-US" sz="1200" dirty="0"/>
              <a:t>로</a:t>
            </a:r>
            <a:r>
              <a:rPr lang="en-US" altLang="ko-KR" sz="1200" dirty="0"/>
              <a:t>, </a:t>
            </a:r>
            <a:r>
              <a:rPr lang="ko-KR" altLang="en-US" sz="1200" dirty="0"/>
              <a:t>포도의 성숙에 필요한 최저 온도인 </a:t>
            </a:r>
            <a:r>
              <a:rPr lang="en-US" altLang="ko-KR" sz="1200" dirty="0"/>
              <a:t>9℃</a:t>
            </a:r>
            <a:r>
              <a:rPr lang="ko-KR" altLang="en-US" sz="1200" dirty="0"/>
              <a:t>에 근사한 것이다</a:t>
            </a:r>
            <a:r>
              <a:rPr lang="en-US" altLang="ko-KR" sz="1200" dirty="0"/>
              <a:t>. </a:t>
            </a:r>
            <a:r>
              <a:rPr lang="ko-KR" altLang="en-US" sz="1200" dirty="0"/>
              <a:t>그런데 바로 이 점이 이 지역 생산 포도의 독특한 맛을 결정하는 역할을 한다</a:t>
            </a:r>
            <a:r>
              <a:rPr lang="en-US" altLang="ko-KR" sz="1200" dirty="0"/>
              <a:t>. </a:t>
            </a:r>
            <a:r>
              <a:rPr lang="ko-KR" altLang="en-US" sz="1200" dirty="0"/>
              <a:t>하지만 봄의 서리는 종종 꽃봉오리와 어린 </a:t>
            </a:r>
            <a:r>
              <a:rPr lang="ko-KR" altLang="en-US" sz="1200" dirty="0" err="1"/>
              <a:t>포도송이를</a:t>
            </a:r>
            <a:r>
              <a:rPr lang="ko-KR" altLang="en-US" sz="1200" dirty="0"/>
              <a:t> 위협하여 포도 </a:t>
            </a:r>
            <a:r>
              <a:rPr lang="ko-KR" altLang="en-US" sz="1200" dirty="0" err="1"/>
              <a:t>재배인이</a:t>
            </a:r>
            <a:r>
              <a:rPr lang="ko-KR" altLang="en-US" sz="1200" dirty="0"/>
              <a:t> 며칠밤을 각 포도나무의 </a:t>
            </a:r>
            <a:r>
              <a:rPr lang="ko-KR" altLang="en-US" sz="1200" dirty="0" err="1"/>
              <a:t>밑둥에</a:t>
            </a:r>
            <a:r>
              <a:rPr lang="ko-KR" altLang="en-US" sz="1200" dirty="0"/>
              <a:t> 난로를 놓아 따뜻하게 해주어야 할 정도이다</a:t>
            </a:r>
            <a:r>
              <a:rPr lang="en-US" altLang="ko-KR" sz="1200" dirty="0"/>
              <a:t>. </a:t>
            </a:r>
            <a:r>
              <a:rPr lang="ko-KR" altLang="en-US" sz="1200" dirty="0"/>
              <a:t>토양은 대부분 백악질로 경작 가능한 흙이 </a:t>
            </a:r>
            <a:r>
              <a:rPr lang="en-US" altLang="ko-KR" sz="1200" dirty="0"/>
              <a:t>1</a:t>
            </a:r>
            <a:r>
              <a:rPr lang="ko-KR" altLang="en-US" sz="1200" dirty="0"/>
              <a:t>미터 미만의 두께로 덮고 있다</a:t>
            </a:r>
            <a:r>
              <a:rPr lang="en-US" altLang="ko-KR" sz="1200" dirty="0"/>
              <a:t>. </a:t>
            </a:r>
          </a:p>
          <a:p>
            <a:pPr>
              <a:lnSpc>
                <a:spcPct val="120000"/>
              </a:lnSpc>
            </a:pPr>
            <a:endParaRPr lang="en-US" altLang="ko-KR" sz="1200" dirty="0"/>
          </a:p>
          <a:p>
            <a:pPr>
              <a:lnSpc>
                <a:spcPct val="120000"/>
              </a:lnSpc>
            </a:pPr>
            <a:endParaRPr lang="ko-KR" altLang="en-US" sz="1200" dirty="0"/>
          </a:p>
        </p:txBody>
      </p:sp>
      <p:sp>
        <p:nvSpPr>
          <p:cNvPr id="4" name="직사각형 3"/>
          <p:cNvSpPr/>
          <p:nvPr/>
        </p:nvSpPr>
        <p:spPr>
          <a:xfrm>
            <a:off x="7699374" y="6488668"/>
            <a:ext cx="14446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err="1">
                <a:solidFill>
                  <a:srgbClr val="0000FF"/>
                </a:solidFill>
              </a:rPr>
              <a:t>샹빠뉴</a:t>
            </a:r>
            <a:r>
              <a:rPr lang="ko-KR" altLang="en-US" dirty="0">
                <a:solidFill>
                  <a:srgbClr val="0000FF"/>
                </a:solidFill>
              </a:rPr>
              <a:t> 지방 </a:t>
            </a:r>
          </a:p>
        </p:txBody>
      </p:sp>
    </p:spTree>
    <p:extLst>
      <p:ext uri="{BB962C8B-B14F-4D97-AF65-F5344CB8AC3E}">
        <p14:creationId xmlns:p14="http://schemas.microsoft.com/office/powerpoint/2010/main" val="219435964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220532"/>
            <a:ext cx="7886700" cy="6287844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endParaRPr lang="ko-KR" altLang="en-US" dirty="0"/>
          </a:p>
          <a:p>
            <a:pPr>
              <a:lnSpc>
                <a:spcPct val="120000"/>
              </a:lnSpc>
            </a:pPr>
            <a:r>
              <a:rPr lang="ko-KR" altLang="en-US" dirty="0" err="1"/>
              <a:t>지역분류</a:t>
            </a:r>
            <a:endParaRPr lang="ko-KR" altLang="en-US" dirty="0"/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- </a:t>
            </a:r>
            <a:r>
              <a:rPr lang="ko-KR" altLang="en-US" dirty="0" err="1"/>
              <a:t>몽따뉴</a:t>
            </a:r>
            <a:r>
              <a:rPr lang="ko-KR" altLang="en-US" dirty="0"/>
              <a:t> 드 </a:t>
            </a:r>
            <a:r>
              <a:rPr lang="ko-KR" altLang="en-US" dirty="0" err="1"/>
              <a:t>랭스</a:t>
            </a:r>
            <a:r>
              <a:rPr lang="en-US" altLang="ko-KR" dirty="0"/>
              <a:t>(</a:t>
            </a:r>
            <a:r>
              <a:rPr lang="en-US" altLang="ko-KR" dirty="0" err="1"/>
              <a:t>montagne</a:t>
            </a:r>
            <a:r>
              <a:rPr lang="en-US" altLang="ko-KR" dirty="0"/>
              <a:t> de Reims : </a:t>
            </a:r>
            <a:r>
              <a:rPr lang="ko-KR" altLang="en-US" dirty="0" err="1"/>
              <a:t>랭스</a:t>
            </a:r>
            <a:r>
              <a:rPr lang="ko-KR" altLang="en-US" dirty="0"/>
              <a:t> 산</a:t>
            </a:r>
            <a:r>
              <a:rPr lang="en-US" altLang="ko-KR" dirty="0"/>
              <a:t>)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- </a:t>
            </a:r>
            <a:r>
              <a:rPr lang="ko-KR" altLang="en-US" dirty="0"/>
              <a:t>발레 드 라 </a:t>
            </a:r>
            <a:r>
              <a:rPr lang="ko-KR" altLang="en-US" dirty="0" err="1"/>
              <a:t>마른느</a:t>
            </a:r>
            <a:r>
              <a:rPr lang="en-US" altLang="ko-KR" dirty="0"/>
              <a:t>(</a:t>
            </a:r>
            <a:r>
              <a:rPr lang="en-US" altLang="ko-KR" dirty="0" err="1"/>
              <a:t>Vallee</a:t>
            </a:r>
            <a:r>
              <a:rPr lang="en-US" altLang="ko-KR" dirty="0"/>
              <a:t> de la Marne : </a:t>
            </a:r>
            <a:r>
              <a:rPr lang="ko-KR" altLang="en-US" dirty="0" err="1"/>
              <a:t>마른느</a:t>
            </a:r>
            <a:r>
              <a:rPr lang="ko-KR" altLang="en-US" dirty="0"/>
              <a:t> 계곡</a:t>
            </a:r>
            <a:r>
              <a:rPr lang="en-US" altLang="ko-KR" dirty="0"/>
              <a:t>)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- </a:t>
            </a:r>
            <a:r>
              <a:rPr lang="ko-KR" altLang="en-US" dirty="0" err="1"/>
              <a:t>꼬뜨</a:t>
            </a:r>
            <a:r>
              <a:rPr lang="ko-KR" altLang="en-US" dirty="0"/>
              <a:t> 데 </a:t>
            </a:r>
            <a:r>
              <a:rPr lang="ko-KR" altLang="en-US" dirty="0" err="1"/>
              <a:t>쎄잔느</a:t>
            </a:r>
            <a:r>
              <a:rPr lang="en-US" altLang="ko-KR" dirty="0"/>
              <a:t>(cote de </a:t>
            </a:r>
            <a:r>
              <a:rPr lang="en-US" altLang="ko-KR" dirty="0" err="1"/>
              <a:t>Sezanne</a:t>
            </a:r>
            <a:r>
              <a:rPr lang="en-US" altLang="ko-KR" dirty="0"/>
              <a:t> : </a:t>
            </a:r>
            <a:r>
              <a:rPr lang="ko-KR" altLang="en-US" dirty="0" err="1"/>
              <a:t>쎄잔느</a:t>
            </a:r>
            <a:r>
              <a:rPr lang="ko-KR" altLang="en-US" dirty="0"/>
              <a:t> 구릉 지역</a:t>
            </a:r>
            <a:r>
              <a:rPr lang="en-US" altLang="ko-KR" dirty="0"/>
              <a:t>)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- </a:t>
            </a:r>
            <a:r>
              <a:rPr lang="ko-KR" altLang="en-US" dirty="0"/>
              <a:t>오브</a:t>
            </a:r>
            <a:r>
              <a:rPr lang="en-US" altLang="ko-KR" dirty="0"/>
              <a:t>(Aube) </a:t>
            </a:r>
            <a:r>
              <a:rPr lang="ko-KR" altLang="en-US" dirty="0"/>
              <a:t>바르</a:t>
            </a:r>
            <a:r>
              <a:rPr lang="en-US" altLang="ko-KR" dirty="0"/>
              <a:t>-</a:t>
            </a:r>
            <a:r>
              <a:rPr lang="ko-KR" altLang="en-US" dirty="0" err="1"/>
              <a:t>쒸르</a:t>
            </a:r>
            <a:r>
              <a:rPr lang="en-US" altLang="ko-KR" dirty="0"/>
              <a:t>-</a:t>
            </a:r>
            <a:r>
              <a:rPr lang="ko-KR" altLang="en-US" dirty="0"/>
              <a:t>오브</a:t>
            </a:r>
            <a:r>
              <a:rPr lang="en-US" altLang="ko-KR" dirty="0"/>
              <a:t>(Bar-sur-Aude) </a:t>
            </a:r>
            <a:r>
              <a:rPr lang="ko-KR" altLang="en-US" dirty="0"/>
              <a:t>지방과 바르</a:t>
            </a:r>
            <a:r>
              <a:rPr lang="en-US" altLang="ko-KR" dirty="0"/>
              <a:t>-</a:t>
            </a:r>
            <a:r>
              <a:rPr lang="ko-KR" altLang="en-US" dirty="0" err="1"/>
              <a:t>쒸르</a:t>
            </a:r>
            <a:r>
              <a:rPr lang="en-US" altLang="ko-KR" dirty="0"/>
              <a:t>-</a:t>
            </a:r>
            <a:r>
              <a:rPr lang="ko-KR" altLang="en-US" dirty="0" err="1"/>
              <a:t>쎈느</a:t>
            </a:r>
            <a:r>
              <a:rPr lang="en-US" altLang="ko-KR" dirty="0"/>
              <a:t>(Bar-sur-Seine) </a:t>
            </a:r>
            <a:r>
              <a:rPr lang="ko-KR" altLang="en-US" dirty="0"/>
              <a:t>지역</a:t>
            </a:r>
            <a:r>
              <a:rPr lang="en-US" altLang="ko-KR" dirty="0"/>
              <a:t>. </a:t>
            </a:r>
          </a:p>
          <a:p>
            <a:pPr>
              <a:lnSpc>
                <a:spcPct val="120000"/>
              </a:lnSpc>
            </a:pPr>
            <a:endParaRPr lang="en-US" altLang="ko-KR" dirty="0"/>
          </a:p>
          <a:p>
            <a:pPr>
              <a:lnSpc>
                <a:spcPct val="120000"/>
              </a:lnSpc>
            </a:pPr>
            <a:r>
              <a:rPr lang="ko-KR" altLang="en-US" dirty="0"/>
              <a:t>저장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dirty="0"/>
              <a:t>시장에 출하된 샴페인은 소비자가 즉시 소비할 수 있도록 되어있는 상태이므로 따로 숙성 시킬 필요는 없다</a:t>
            </a:r>
            <a:r>
              <a:rPr lang="en-US" altLang="ko-KR" dirty="0"/>
              <a:t>. </a:t>
            </a:r>
            <a:r>
              <a:rPr lang="ko-KR" altLang="en-US" dirty="0"/>
              <a:t>샴페인은 상표에 따라 나름대로의 독특한 맛이 있다</a:t>
            </a:r>
            <a:r>
              <a:rPr lang="en-US" altLang="ko-KR" dirty="0"/>
              <a:t>. </a:t>
            </a:r>
            <a:r>
              <a:rPr lang="ko-KR" altLang="en-US" dirty="0"/>
              <a:t>이러한 독특한 맛은 제조 연도에 따른 와인의 품질 변화에도 불구하고</a:t>
            </a:r>
            <a:r>
              <a:rPr lang="en-US" altLang="ko-KR" dirty="0"/>
              <a:t>, </a:t>
            </a:r>
            <a:r>
              <a:rPr lang="ko-KR" altLang="en-US" dirty="0"/>
              <a:t>여러 특산 샴페인과 제조 연도가 다른 샴페인을 섞는 제조법에 의해 항상 일정하게 유지된다</a:t>
            </a:r>
            <a:r>
              <a:rPr lang="en-US" altLang="ko-KR" dirty="0"/>
              <a:t>. </a:t>
            </a:r>
            <a:r>
              <a:rPr lang="ko-KR" altLang="en-US" dirty="0"/>
              <a:t>와인의 품질이 좋았던 해에 주조된 샴페인은 다른 해에 생산된 샴페인과 섞지 않는다</a:t>
            </a:r>
            <a:r>
              <a:rPr lang="en-US" altLang="ko-KR" dirty="0"/>
              <a:t>. </a:t>
            </a:r>
            <a:r>
              <a:rPr lang="ko-KR" altLang="en-US" dirty="0"/>
              <a:t>그러한 해에 주도된 샴페인은 주조 연도를 표시하여 저장 창고에 보관한다</a:t>
            </a:r>
            <a:r>
              <a:rPr lang="en-US" altLang="ko-KR" dirty="0"/>
              <a:t>. </a:t>
            </a:r>
            <a:r>
              <a:rPr lang="ko-KR" altLang="en-US" dirty="0"/>
              <a:t>그렇게 함으로써 그 맛이 더욱 좋아지게 된다</a:t>
            </a:r>
            <a:r>
              <a:rPr lang="en-US" altLang="ko-KR" dirty="0"/>
              <a:t>.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7699374" y="6488668"/>
            <a:ext cx="14446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err="1">
                <a:solidFill>
                  <a:srgbClr val="0000FF"/>
                </a:solidFill>
              </a:rPr>
              <a:t>샹빠뉴</a:t>
            </a:r>
            <a:r>
              <a:rPr lang="ko-KR" altLang="en-US" dirty="0">
                <a:solidFill>
                  <a:srgbClr val="0000FF"/>
                </a:solidFill>
              </a:rPr>
              <a:t> 지방 </a:t>
            </a:r>
          </a:p>
        </p:txBody>
      </p:sp>
    </p:spTree>
    <p:extLst>
      <p:ext uri="{BB962C8B-B14F-4D97-AF65-F5344CB8AC3E}">
        <p14:creationId xmlns:p14="http://schemas.microsoft.com/office/powerpoint/2010/main" val="170596752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알자스 지역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50165" y="1043491"/>
            <a:ext cx="7886700" cy="5728447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ko-KR" altLang="en-US" sz="1100" dirty="0"/>
              <a:t>포도원의 면적 </a:t>
            </a:r>
            <a:r>
              <a:rPr lang="en-US" altLang="ko-KR" sz="1100" dirty="0"/>
              <a:t>14,000</a:t>
            </a:r>
            <a:r>
              <a:rPr lang="ko-KR" altLang="en-US" sz="1100" dirty="0" err="1"/>
              <a:t>헥타</a:t>
            </a:r>
            <a:endParaRPr lang="ko-KR" altLang="en-US" sz="1100" dirty="0"/>
          </a:p>
          <a:p>
            <a:pPr>
              <a:lnSpc>
                <a:spcPct val="120000"/>
              </a:lnSpc>
            </a:pPr>
            <a:r>
              <a:rPr lang="ko-KR" altLang="en-US" sz="1100" dirty="0"/>
              <a:t>포도 품종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sz="1100" dirty="0" err="1"/>
              <a:t>레드와인</a:t>
            </a:r>
            <a:r>
              <a:rPr lang="ko-KR" altLang="en-US" sz="1100" dirty="0"/>
              <a:t> </a:t>
            </a:r>
            <a:r>
              <a:rPr lang="en-US" altLang="ko-KR" sz="1100" dirty="0"/>
              <a:t>- </a:t>
            </a:r>
            <a:r>
              <a:rPr lang="ko-KR" altLang="en-US" sz="1100" dirty="0" err="1"/>
              <a:t>피노</a:t>
            </a:r>
            <a:r>
              <a:rPr lang="ko-KR" altLang="en-US" sz="1100" dirty="0"/>
              <a:t> </a:t>
            </a:r>
            <a:r>
              <a:rPr lang="ko-KR" altLang="en-US" sz="1100" dirty="0" err="1"/>
              <a:t>느와</a:t>
            </a:r>
            <a:r>
              <a:rPr lang="en-US" altLang="ko-KR" sz="1100" dirty="0"/>
              <a:t>(Pinot noir)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sz="1100" dirty="0"/>
              <a:t>화이트와인 </a:t>
            </a:r>
            <a:r>
              <a:rPr lang="en-US" altLang="ko-KR" sz="1100" dirty="0"/>
              <a:t>- </a:t>
            </a:r>
            <a:r>
              <a:rPr lang="ko-KR" altLang="en-US" sz="1100" dirty="0" err="1"/>
              <a:t>게부르츠</a:t>
            </a:r>
            <a:r>
              <a:rPr lang="ko-KR" altLang="en-US" sz="1100" dirty="0"/>
              <a:t> </a:t>
            </a:r>
            <a:r>
              <a:rPr lang="ko-KR" altLang="en-US" sz="1100" dirty="0" err="1"/>
              <a:t>트라미너</a:t>
            </a:r>
            <a:r>
              <a:rPr lang="en-US" altLang="ko-KR" sz="1100" dirty="0"/>
              <a:t>(</a:t>
            </a:r>
            <a:r>
              <a:rPr lang="en-US" altLang="ko-KR" sz="1100" dirty="0" err="1"/>
              <a:t>Gewurztraniner</a:t>
            </a:r>
            <a:r>
              <a:rPr lang="en-US" altLang="ko-KR" sz="1100" dirty="0"/>
              <a:t>), </a:t>
            </a:r>
            <a:r>
              <a:rPr lang="ko-KR" altLang="en-US" sz="1100" dirty="0" err="1"/>
              <a:t>토케</a:t>
            </a:r>
            <a:r>
              <a:rPr lang="en-US" altLang="ko-KR" sz="1100" dirty="0"/>
              <a:t>-</a:t>
            </a:r>
            <a:r>
              <a:rPr lang="ko-KR" altLang="en-US" sz="1100" dirty="0" err="1"/>
              <a:t>피노그리</a:t>
            </a:r>
            <a:r>
              <a:rPr lang="ko-KR" altLang="en-US" sz="1100" dirty="0"/>
              <a:t> </a:t>
            </a:r>
            <a:r>
              <a:rPr lang="en-US" altLang="ko-KR" sz="1100" dirty="0"/>
              <a:t>(Tokay-</a:t>
            </a:r>
            <a:r>
              <a:rPr lang="en-US" altLang="ko-KR" sz="1100" dirty="0" err="1"/>
              <a:t>pointgris</a:t>
            </a:r>
            <a:r>
              <a:rPr lang="en-US" altLang="ko-KR" sz="1100" dirty="0"/>
              <a:t>),</a:t>
            </a:r>
            <a:r>
              <a:rPr lang="ko-KR" altLang="en-US" sz="1100" dirty="0" err="1"/>
              <a:t>리슬링</a:t>
            </a:r>
            <a:r>
              <a:rPr lang="en-US" altLang="ko-KR" sz="1100" dirty="0"/>
              <a:t>(Riesling),</a:t>
            </a:r>
            <a:r>
              <a:rPr lang="ko-KR" altLang="en-US" sz="1100" dirty="0" err="1"/>
              <a:t>뮈스카</a:t>
            </a:r>
            <a:r>
              <a:rPr lang="ko-KR" altLang="en-US" sz="1100" dirty="0"/>
              <a:t> </a:t>
            </a:r>
            <a:r>
              <a:rPr lang="ko-KR" altLang="en-US" sz="1100" dirty="0" err="1"/>
              <a:t>달자스</a:t>
            </a:r>
            <a:r>
              <a:rPr lang="en-US" altLang="ko-KR" sz="1100" dirty="0"/>
              <a:t>(Muscat </a:t>
            </a:r>
            <a:r>
              <a:rPr lang="en-US" altLang="ko-KR" sz="1100" dirty="0" err="1"/>
              <a:t>d'Alsace</a:t>
            </a:r>
            <a:r>
              <a:rPr lang="en-US" altLang="ko-KR" sz="1100" dirty="0"/>
              <a:t>), </a:t>
            </a:r>
            <a:r>
              <a:rPr lang="ko-KR" altLang="en-US" sz="1100" dirty="0" err="1"/>
              <a:t>실바너</a:t>
            </a:r>
            <a:r>
              <a:rPr lang="en-US" altLang="ko-KR" sz="1100" dirty="0"/>
              <a:t>(</a:t>
            </a:r>
            <a:r>
              <a:rPr lang="en-US" altLang="ko-KR" sz="1100" dirty="0" err="1"/>
              <a:t>Slvaner</a:t>
            </a:r>
            <a:r>
              <a:rPr lang="en-US" altLang="ko-KR" sz="1100" dirty="0"/>
              <a:t>), </a:t>
            </a:r>
            <a:r>
              <a:rPr lang="ko-KR" altLang="en-US" sz="1100" dirty="0" err="1"/>
              <a:t>피노</a:t>
            </a:r>
            <a:r>
              <a:rPr lang="ko-KR" altLang="en-US" sz="1100" dirty="0"/>
              <a:t> </a:t>
            </a:r>
            <a:r>
              <a:rPr lang="ko-KR" altLang="en-US" sz="1100" dirty="0" err="1"/>
              <a:t>블랑</a:t>
            </a:r>
            <a:r>
              <a:rPr lang="ko-KR" altLang="en-US" sz="1100" dirty="0"/>
              <a:t> </a:t>
            </a:r>
            <a:r>
              <a:rPr lang="en-US" altLang="ko-KR" sz="1100" dirty="0"/>
              <a:t>(Pinot blanc)</a:t>
            </a:r>
          </a:p>
          <a:p>
            <a:pPr>
              <a:lnSpc>
                <a:spcPct val="120000"/>
              </a:lnSpc>
            </a:pPr>
            <a:r>
              <a:rPr lang="ko-KR" altLang="en-US" sz="1100" dirty="0" err="1"/>
              <a:t>색상별</a:t>
            </a:r>
            <a:r>
              <a:rPr lang="ko-KR" altLang="en-US" sz="1100" dirty="0"/>
              <a:t> 비율  </a:t>
            </a:r>
            <a:r>
              <a:rPr lang="ko-KR" altLang="en-US" sz="1100" dirty="0" err="1"/>
              <a:t>레드와인</a:t>
            </a:r>
            <a:r>
              <a:rPr lang="en-US" altLang="ko-KR" sz="1100" dirty="0"/>
              <a:t>,</a:t>
            </a:r>
            <a:r>
              <a:rPr lang="ko-KR" altLang="en-US" sz="1100" dirty="0" err="1"/>
              <a:t>로제</a:t>
            </a:r>
            <a:r>
              <a:rPr lang="ko-KR" altLang="en-US" sz="1100" dirty="0"/>
              <a:t> 와인 </a:t>
            </a:r>
            <a:r>
              <a:rPr lang="en-US" altLang="ko-KR" sz="1100" dirty="0"/>
              <a:t>- 8%  </a:t>
            </a:r>
            <a:r>
              <a:rPr lang="ko-KR" altLang="en-US" sz="1100" dirty="0"/>
              <a:t>화이트와인 </a:t>
            </a:r>
            <a:r>
              <a:rPr lang="en-US" altLang="ko-KR" sz="1100" dirty="0"/>
              <a:t>- 82%  </a:t>
            </a:r>
            <a:r>
              <a:rPr lang="ko-KR" altLang="en-US" sz="1100" dirty="0" err="1"/>
              <a:t>발포성</a:t>
            </a:r>
            <a:r>
              <a:rPr lang="ko-KR" altLang="en-US" sz="1100" dirty="0"/>
              <a:t> 와인 </a:t>
            </a:r>
            <a:r>
              <a:rPr lang="en-US" altLang="ko-KR" sz="1100" dirty="0"/>
              <a:t>- 10% </a:t>
            </a:r>
          </a:p>
          <a:p>
            <a:pPr>
              <a:lnSpc>
                <a:spcPct val="120000"/>
              </a:lnSpc>
            </a:pPr>
            <a:r>
              <a:rPr lang="ko-KR" altLang="en-US" sz="1100" dirty="0"/>
              <a:t>역사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sz="1100" dirty="0"/>
              <a:t>알자스 와인의 역사는 로마 군단이 </a:t>
            </a:r>
            <a:r>
              <a:rPr lang="ko-KR" altLang="en-US" sz="1100" dirty="0" err="1"/>
              <a:t>라인강</a:t>
            </a:r>
            <a:r>
              <a:rPr lang="ko-KR" altLang="en-US" sz="1100" dirty="0"/>
              <a:t> 지역에 포도 재배 기술을 전파하기 시작한 서기 </a:t>
            </a:r>
            <a:r>
              <a:rPr lang="en-US" altLang="ko-KR" sz="1100" dirty="0"/>
              <a:t>1</a:t>
            </a:r>
            <a:r>
              <a:rPr lang="ko-KR" altLang="en-US" sz="1100" dirty="0"/>
              <a:t>세기로 거슬러 올라간다</a:t>
            </a:r>
            <a:r>
              <a:rPr lang="en-US" altLang="ko-KR" sz="1100" dirty="0"/>
              <a:t>. </a:t>
            </a:r>
            <a:r>
              <a:rPr lang="ko-KR" altLang="en-US" sz="1100" dirty="0"/>
              <a:t>중세에는 알자스 와인은 왕실의 연화에서 애용될 정도로 유럽에서 가장 사랑 받고 또한 가장 비싼 와인 중의 하나로 손꼽혔다</a:t>
            </a:r>
            <a:r>
              <a:rPr lang="en-US" altLang="ko-KR" sz="1100" dirty="0"/>
              <a:t>. </a:t>
            </a:r>
            <a:r>
              <a:rPr lang="ko-KR" altLang="en-US" sz="1100" dirty="0"/>
              <a:t>그러나</a:t>
            </a:r>
            <a:r>
              <a:rPr lang="en-US" altLang="ko-KR" sz="1100" dirty="0"/>
              <a:t>, </a:t>
            </a:r>
            <a:r>
              <a:rPr lang="ko-KR" altLang="en-US" sz="1100" dirty="0"/>
              <a:t>불행히도 </a:t>
            </a:r>
            <a:r>
              <a:rPr lang="en-US" altLang="ko-KR" sz="1100" dirty="0"/>
              <a:t>30</a:t>
            </a:r>
            <a:r>
              <a:rPr lang="ko-KR" altLang="en-US" sz="1100" dirty="0"/>
              <a:t>년 전쟁으로 인해 알자스 지방은 황폐되었고 많은 주민들이 목숨을 잃었다</a:t>
            </a:r>
            <a:r>
              <a:rPr lang="en-US" altLang="ko-KR" sz="1100" dirty="0"/>
              <a:t>. </a:t>
            </a:r>
            <a:r>
              <a:rPr lang="ko-KR" altLang="en-US" sz="1100" dirty="0"/>
              <a:t>이 때 파괴된 포도원은 수세기 후인 제 </a:t>
            </a:r>
            <a:r>
              <a:rPr lang="en-US" altLang="ko-KR" sz="1100" dirty="0"/>
              <a:t>1</a:t>
            </a:r>
            <a:r>
              <a:rPr lang="ko-KR" altLang="en-US" sz="1100" dirty="0"/>
              <a:t>차 세계 </a:t>
            </a:r>
            <a:r>
              <a:rPr lang="ko-KR" altLang="en-US" sz="1100" dirty="0" err="1"/>
              <a:t>대전말에야</a:t>
            </a:r>
            <a:r>
              <a:rPr lang="ko-KR" altLang="en-US" sz="1100" dirty="0"/>
              <a:t> 복구 되었다</a:t>
            </a:r>
            <a:r>
              <a:rPr lang="en-US" altLang="ko-KR" sz="1100" dirty="0"/>
              <a:t>. </a:t>
            </a:r>
            <a:r>
              <a:rPr lang="ko-KR" altLang="en-US" sz="1100" dirty="0"/>
              <a:t>오늘날</a:t>
            </a:r>
            <a:r>
              <a:rPr lang="en-US" altLang="ko-KR" sz="1100" dirty="0"/>
              <a:t>, </a:t>
            </a:r>
            <a:r>
              <a:rPr lang="ko-KR" altLang="en-US" sz="1100" dirty="0"/>
              <a:t>알자스 지방은 </a:t>
            </a:r>
            <a:r>
              <a:rPr lang="en-US" altLang="ko-KR" sz="1100" dirty="0"/>
              <a:t>50</a:t>
            </a:r>
            <a:r>
              <a:rPr lang="ko-KR" altLang="en-US" sz="1100" dirty="0" err="1"/>
              <a:t>여년간의</a:t>
            </a:r>
            <a:r>
              <a:rPr lang="ko-KR" altLang="en-US" sz="1100" dirty="0"/>
              <a:t> 피나는 노력과 엄격한 제품 품질 관리 덕택에 프랑스의 우수한 와인 생산지로 각광 받게 되었다 </a:t>
            </a:r>
          </a:p>
          <a:p>
            <a:pPr>
              <a:lnSpc>
                <a:spcPct val="120000"/>
              </a:lnSpc>
            </a:pPr>
            <a:r>
              <a:rPr lang="ko-KR" altLang="en-US" sz="1100" dirty="0"/>
              <a:t>환경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sz="1100" dirty="0" err="1"/>
              <a:t>보쥬산맥이</a:t>
            </a:r>
            <a:r>
              <a:rPr lang="ko-KR" altLang="en-US" sz="1100" dirty="0"/>
              <a:t> 차갑고 습한 </a:t>
            </a:r>
            <a:r>
              <a:rPr lang="ko-KR" altLang="en-US" sz="1100" dirty="0" err="1"/>
              <a:t>북서풍으로부터</a:t>
            </a:r>
            <a:r>
              <a:rPr lang="ko-KR" altLang="en-US" sz="1100" dirty="0"/>
              <a:t> 보호해주며 남동쪽으로 노출된 포도밭은 프랑스에서 가장 건조한 기후와 </a:t>
            </a:r>
            <a:r>
              <a:rPr lang="ko-KR" altLang="en-US" sz="1100" dirty="0" err="1"/>
              <a:t>포도수확</a:t>
            </a:r>
            <a:r>
              <a:rPr lang="ko-KR" altLang="en-US" sz="1100" dirty="0"/>
              <a:t> 전 수개월간 풍부한 일조량의 혜택을 누린다</a:t>
            </a:r>
            <a:r>
              <a:rPr lang="en-US" altLang="ko-KR" sz="1100" dirty="0"/>
              <a:t>. </a:t>
            </a:r>
            <a:r>
              <a:rPr lang="ko-KR" altLang="en-US" sz="1100" dirty="0"/>
              <a:t>석회질</a:t>
            </a:r>
            <a:r>
              <a:rPr lang="en-US" altLang="ko-KR" sz="1100" dirty="0"/>
              <a:t>, </a:t>
            </a:r>
            <a:r>
              <a:rPr lang="ko-KR" altLang="en-US" sz="1100" dirty="0" err="1"/>
              <a:t>이회암</a:t>
            </a:r>
            <a:r>
              <a:rPr lang="en-US" altLang="ko-KR" sz="1100" dirty="0"/>
              <a:t>, </a:t>
            </a:r>
            <a:r>
              <a:rPr lang="ko-KR" altLang="en-US" sz="1100" dirty="0"/>
              <a:t>화강암</a:t>
            </a:r>
            <a:r>
              <a:rPr lang="en-US" altLang="ko-KR" sz="1100" dirty="0"/>
              <a:t>, </a:t>
            </a:r>
            <a:r>
              <a:rPr lang="ko-KR" altLang="en-US" sz="1100" dirty="0"/>
              <a:t>사암</a:t>
            </a:r>
            <a:r>
              <a:rPr lang="en-US" altLang="ko-KR" sz="1100" dirty="0"/>
              <a:t>, </a:t>
            </a:r>
            <a:r>
              <a:rPr lang="ko-KR" altLang="en-US" sz="1100" dirty="0"/>
              <a:t>모래와 황토 등 매우 다양한 토양이 이 지방 포도밭의 독특한 특성을 이룬다</a:t>
            </a:r>
          </a:p>
          <a:p>
            <a:pPr>
              <a:lnSpc>
                <a:spcPct val="120000"/>
              </a:lnSpc>
            </a:pPr>
            <a:r>
              <a:rPr lang="ko-KR" altLang="en-US" sz="1100" dirty="0"/>
              <a:t>특징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sz="1100" dirty="0"/>
              <a:t>수확은 일반 포도들의 공식적인 수확 철 이후에 시작되어 이 포도로 만들어진 와인들은 매우 당도가 높다</a:t>
            </a:r>
            <a:r>
              <a:rPr lang="en-US" altLang="ko-KR" sz="1100" dirty="0"/>
              <a:t>. </a:t>
            </a:r>
            <a:r>
              <a:rPr lang="ko-KR" altLang="en-US" sz="1100" dirty="0"/>
              <a:t>이 와인은 농익은 </a:t>
            </a:r>
            <a:r>
              <a:rPr lang="ko-KR" altLang="en-US" sz="1100" dirty="0" err="1"/>
              <a:t>포도알이나</a:t>
            </a:r>
            <a:r>
              <a:rPr lang="ko-KR" altLang="en-US" sz="1100" dirty="0"/>
              <a:t> 곰팡이</a:t>
            </a:r>
            <a:r>
              <a:rPr lang="en-US" altLang="ko-KR" sz="1100" dirty="0"/>
              <a:t>(</a:t>
            </a:r>
            <a:r>
              <a:rPr lang="ko-KR" altLang="en-US" sz="1100" dirty="0" err="1"/>
              <a:t>보트리티스</a:t>
            </a:r>
            <a:r>
              <a:rPr lang="ko-KR" altLang="en-US" sz="1100" dirty="0"/>
              <a:t> </a:t>
            </a:r>
            <a:r>
              <a:rPr lang="ko-KR" altLang="en-US" sz="1100" dirty="0" err="1"/>
              <a:t>씨네레아</a:t>
            </a:r>
            <a:r>
              <a:rPr lang="en-US" altLang="ko-KR" sz="1100" dirty="0"/>
              <a:t>) </a:t>
            </a:r>
            <a:r>
              <a:rPr lang="ko-KR" altLang="en-US" sz="1100" dirty="0"/>
              <a:t>핀 </a:t>
            </a:r>
            <a:r>
              <a:rPr lang="ko-KR" altLang="en-US" sz="1100" dirty="0" err="1"/>
              <a:t>포도알로</a:t>
            </a:r>
            <a:r>
              <a:rPr lang="ko-KR" altLang="en-US" sz="1100" dirty="0"/>
              <a:t> 만들어지는 모든 </a:t>
            </a:r>
            <a:r>
              <a:rPr lang="ko-KR" altLang="en-US" sz="1100" dirty="0" err="1"/>
              <a:t>포도알에서</a:t>
            </a:r>
            <a:r>
              <a:rPr lang="ko-KR" altLang="en-US" sz="1100" dirty="0"/>
              <a:t> 한꺼번에 발생하는 것이 아니므로 하나하나 계속적으로 고르는 작업을 통하여 선별하여야 한다</a:t>
            </a:r>
            <a:r>
              <a:rPr lang="en-US" altLang="ko-KR" sz="1100" dirty="0"/>
              <a:t>. </a:t>
            </a:r>
            <a:r>
              <a:rPr lang="ko-KR" altLang="en-US" sz="1100" dirty="0"/>
              <a:t>향의 농도와 감미가 뛰어나며 복합적이고 지속적인 맛은 가위 일품이라 칭할 만하다</a:t>
            </a:r>
            <a:r>
              <a:rPr lang="en-US" altLang="ko-KR" sz="1100" dirty="0"/>
              <a:t>. </a:t>
            </a:r>
            <a:endParaRPr lang="ko-KR" altLang="en-US" sz="11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5183" y="116579"/>
            <a:ext cx="2022737" cy="1853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85477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발 드 </a:t>
            </a:r>
            <a:r>
              <a:rPr lang="ko-KR" altLang="en-US" dirty="0" err="1"/>
              <a:t>르와르</a:t>
            </a:r>
            <a:r>
              <a:rPr lang="ko-KR" altLang="en-US" dirty="0"/>
              <a:t> 지방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17892" y="919778"/>
            <a:ext cx="7886700" cy="5464397"/>
          </a:xfrm>
        </p:spPr>
        <p:txBody>
          <a:bodyPr>
            <a:normAutofit fontScale="47500" lnSpcReduction="20000"/>
          </a:bodyPr>
          <a:lstStyle/>
          <a:p>
            <a:pPr>
              <a:lnSpc>
                <a:spcPct val="120000"/>
              </a:lnSpc>
            </a:pPr>
            <a:r>
              <a:rPr lang="ko-KR" altLang="en-US" dirty="0"/>
              <a:t>포도원의 면적 </a:t>
            </a:r>
            <a:r>
              <a:rPr lang="en-US" altLang="ko-KR" dirty="0"/>
              <a:t>75,000</a:t>
            </a:r>
            <a:r>
              <a:rPr lang="ko-KR" altLang="en-US" dirty="0" err="1"/>
              <a:t>헥타</a:t>
            </a:r>
            <a:endParaRPr lang="ko-KR" altLang="en-US" dirty="0"/>
          </a:p>
          <a:p>
            <a:pPr>
              <a:lnSpc>
                <a:spcPct val="120000"/>
              </a:lnSpc>
            </a:pPr>
            <a:r>
              <a:rPr lang="ko-KR" altLang="en-US" dirty="0"/>
              <a:t>포도 품종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dirty="0" err="1"/>
              <a:t>레드와인</a:t>
            </a:r>
            <a:r>
              <a:rPr lang="ko-KR" altLang="en-US" dirty="0"/>
              <a:t> </a:t>
            </a:r>
            <a:r>
              <a:rPr lang="en-US" altLang="ko-KR" dirty="0"/>
              <a:t>- </a:t>
            </a:r>
            <a:r>
              <a:rPr lang="ko-KR" altLang="en-US" dirty="0" err="1"/>
              <a:t>삐노</a:t>
            </a:r>
            <a:r>
              <a:rPr lang="ko-KR" altLang="en-US" dirty="0"/>
              <a:t> 도니</a:t>
            </a:r>
            <a:r>
              <a:rPr lang="en-US" altLang="ko-KR" dirty="0"/>
              <a:t>(</a:t>
            </a:r>
            <a:r>
              <a:rPr lang="en-US" altLang="ko-KR" dirty="0" err="1"/>
              <a:t>Pineau</a:t>
            </a:r>
            <a:r>
              <a:rPr lang="en-US" altLang="ko-KR" dirty="0"/>
              <a:t> d' Aunis), </a:t>
            </a:r>
            <a:r>
              <a:rPr lang="ko-KR" altLang="en-US" dirty="0" err="1"/>
              <a:t>그롤로</a:t>
            </a:r>
            <a:r>
              <a:rPr lang="en-US" altLang="ko-KR" dirty="0"/>
              <a:t>(</a:t>
            </a:r>
            <a:r>
              <a:rPr lang="en-US" altLang="ko-KR" dirty="0" err="1"/>
              <a:t>Grolleau</a:t>
            </a:r>
            <a:r>
              <a:rPr lang="en-US" altLang="ko-KR" dirty="0"/>
              <a:t>), </a:t>
            </a:r>
            <a:r>
              <a:rPr lang="ko-KR" altLang="en-US" dirty="0" err="1"/>
              <a:t>가메</a:t>
            </a:r>
            <a:r>
              <a:rPr lang="en-US" altLang="ko-KR" dirty="0"/>
              <a:t>(Gamay), </a:t>
            </a:r>
            <a:r>
              <a:rPr lang="ko-KR" altLang="en-US" dirty="0" err="1"/>
              <a:t>까베르네</a:t>
            </a:r>
            <a:r>
              <a:rPr lang="ko-KR" altLang="en-US" dirty="0"/>
              <a:t> 프랑</a:t>
            </a:r>
            <a:r>
              <a:rPr lang="en-US" altLang="ko-KR" dirty="0"/>
              <a:t>(Cabernet Franc), </a:t>
            </a:r>
            <a:r>
              <a:rPr lang="ko-KR" altLang="en-US" dirty="0" err="1"/>
              <a:t>꼬뜨</a:t>
            </a:r>
            <a:r>
              <a:rPr lang="en-US" altLang="ko-KR" dirty="0"/>
              <a:t>(Cot), </a:t>
            </a:r>
            <a:r>
              <a:rPr lang="ko-KR" altLang="en-US" dirty="0" err="1"/>
              <a:t>삐노</a:t>
            </a:r>
            <a:r>
              <a:rPr lang="ko-KR" altLang="en-US" dirty="0"/>
              <a:t> </a:t>
            </a:r>
            <a:r>
              <a:rPr lang="ko-KR" altLang="en-US" dirty="0" err="1"/>
              <a:t>누아르</a:t>
            </a:r>
            <a:r>
              <a:rPr lang="en-US" altLang="ko-KR" dirty="0"/>
              <a:t>(Pinot Noir)</a:t>
            </a:r>
          </a:p>
          <a:p>
            <a:pPr>
              <a:lnSpc>
                <a:spcPct val="120000"/>
              </a:lnSpc>
            </a:pPr>
            <a:r>
              <a:rPr lang="ko-KR" altLang="en-US" dirty="0"/>
              <a:t>화이트와인 </a:t>
            </a:r>
            <a:r>
              <a:rPr lang="en-US" altLang="ko-KR" dirty="0"/>
              <a:t>- </a:t>
            </a:r>
            <a:r>
              <a:rPr lang="ko-KR" altLang="en-US" dirty="0" err="1"/>
              <a:t>슈냉</a:t>
            </a:r>
            <a:r>
              <a:rPr lang="en-US" altLang="ko-KR" dirty="0"/>
              <a:t>(Chenin), </a:t>
            </a:r>
            <a:r>
              <a:rPr lang="ko-KR" altLang="en-US" dirty="0" err="1"/>
              <a:t>쑈비뇽</a:t>
            </a:r>
            <a:r>
              <a:rPr lang="en-US" altLang="ko-KR" dirty="0"/>
              <a:t>(Sauvignon), </a:t>
            </a:r>
            <a:r>
              <a:rPr lang="ko-KR" altLang="en-US" dirty="0" err="1"/>
              <a:t>샤르도네</a:t>
            </a:r>
            <a:r>
              <a:rPr lang="ko-KR" altLang="en-US" dirty="0"/>
              <a:t> </a:t>
            </a:r>
            <a:r>
              <a:rPr lang="en-US" altLang="ko-KR" dirty="0"/>
              <a:t>(Chardonnay), </a:t>
            </a:r>
            <a:r>
              <a:rPr lang="ko-KR" altLang="en-US" dirty="0" err="1"/>
              <a:t>뮈스까데</a:t>
            </a:r>
            <a:r>
              <a:rPr lang="ko-KR" altLang="en-US" dirty="0"/>
              <a:t> 혹은 </a:t>
            </a:r>
            <a:r>
              <a:rPr lang="ko-KR" altLang="en-US" dirty="0" err="1"/>
              <a:t>믈롱</a:t>
            </a:r>
            <a:r>
              <a:rPr lang="ko-KR" altLang="en-US" dirty="0"/>
              <a:t> 드 </a:t>
            </a:r>
            <a:r>
              <a:rPr lang="ko-KR" altLang="en-US" dirty="0" err="1"/>
              <a:t>부르곤뉴</a:t>
            </a:r>
            <a:r>
              <a:rPr lang="en-US" altLang="ko-KR" dirty="0"/>
              <a:t>(Muscadet </a:t>
            </a:r>
            <a:r>
              <a:rPr lang="en-US" altLang="ko-KR" dirty="0" err="1"/>
              <a:t>ou</a:t>
            </a:r>
            <a:r>
              <a:rPr lang="en-US" altLang="ko-KR" dirty="0"/>
              <a:t> Melon </a:t>
            </a:r>
            <a:r>
              <a:rPr lang="en-US" altLang="ko-KR" dirty="0" err="1"/>
              <a:t>Bourgognc</a:t>
            </a:r>
            <a:r>
              <a:rPr lang="en-US" altLang="ko-KR" dirty="0"/>
              <a:t>)</a:t>
            </a:r>
          </a:p>
          <a:p>
            <a:pPr>
              <a:lnSpc>
                <a:spcPct val="120000"/>
              </a:lnSpc>
            </a:pPr>
            <a:r>
              <a:rPr lang="ko-KR" altLang="en-US" dirty="0" err="1"/>
              <a:t>색상별</a:t>
            </a:r>
            <a:r>
              <a:rPr lang="ko-KR" altLang="en-US" dirty="0"/>
              <a:t> 비율  </a:t>
            </a:r>
            <a:r>
              <a:rPr lang="ko-KR" altLang="en-US" dirty="0" err="1"/>
              <a:t>레드와인</a:t>
            </a:r>
            <a:r>
              <a:rPr lang="ko-KR" altLang="en-US" dirty="0"/>
              <a:t> </a:t>
            </a:r>
            <a:r>
              <a:rPr lang="en-US" altLang="ko-KR" dirty="0"/>
              <a:t>- 24% </a:t>
            </a:r>
            <a:r>
              <a:rPr lang="ko-KR" altLang="en-US" dirty="0"/>
              <a:t>화이트와인 </a:t>
            </a:r>
            <a:r>
              <a:rPr lang="en-US" altLang="ko-KR" dirty="0"/>
              <a:t>- 14% </a:t>
            </a:r>
            <a:r>
              <a:rPr lang="ko-KR" altLang="en-US" dirty="0" err="1"/>
              <a:t>로제와인</a:t>
            </a:r>
            <a:r>
              <a:rPr lang="ko-KR" altLang="en-US" dirty="0"/>
              <a:t> </a:t>
            </a:r>
            <a:r>
              <a:rPr lang="en-US" altLang="ko-KR" dirty="0"/>
              <a:t>- 55% </a:t>
            </a:r>
            <a:r>
              <a:rPr lang="ko-KR" altLang="en-US" dirty="0" err="1"/>
              <a:t>발포성와인</a:t>
            </a:r>
            <a:r>
              <a:rPr lang="ko-KR" altLang="en-US" dirty="0"/>
              <a:t> </a:t>
            </a:r>
            <a:r>
              <a:rPr lang="en-US" altLang="ko-KR" dirty="0"/>
              <a:t>- 7%</a:t>
            </a:r>
          </a:p>
          <a:p>
            <a:pPr>
              <a:lnSpc>
                <a:spcPct val="120000"/>
              </a:lnSpc>
            </a:pPr>
            <a:r>
              <a:rPr lang="ko-KR" altLang="en-US" dirty="0"/>
              <a:t>위치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dirty="0"/>
              <a:t>파리의 서남쪽에 위치하고 있으며 약 </a:t>
            </a:r>
            <a:r>
              <a:rPr lang="en-US" altLang="ko-KR" dirty="0"/>
              <a:t>1070km</a:t>
            </a:r>
            <a:r>
              <a:rPr lang="ko-KR" altLang="en-US" dirty="0"/>
              <a:t>에 이르는 </a:t>
            </a:r>
            <a:r>
              <a:rPr lang="en-US" altLang="ko-KR" dirty="0" err="1"/>
              <a:t>Lotre</a:t>
            </a:r>
            <a:r>
              <a:rPr lang="ko-KR" altLang="en-US" dirty="0"/>
              <a:t>강 연안의 와인 산지이다</a:t>
            </a:r>
          </a:p>
          <a:p>
            <a:pPr>
              <a:lnSpc>
                <a:spcPct val="120000"/>
              </a:lnSpc>
            </a:pPr>
            <a:r>
              <a:rPr lang="ko-KR" altLang="en-US" dirty="0"/>
              <a:t>역사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dirty="0"/>
              <a:t>발 드 </a:t>
            </a:r>
            <a:r>
              <a:rPr lang="ko-KR" altLang="en-US" dirty="0" err="1"/>
              <a:t>르와르</a:t>
            </a:r>
            <a:r>
              <a:rPr lang="ko-KR" altLang="en-US" dirty="0"/>
              <a:t> 지역에서 포도를 재배하기 시작한 것은 로마 시대부터이다</a:t>
            </a:r>
            <a:r>
              <a:rPr lang="en-US" altLang="ko-KR" dirty="0"/>
              <a:t>. </a:t>
            </a:r>
            <a:r>
              <a:rPr lang="ko-KR" altLang="en-US" dirty="0"/>
              <a:t>그러나 본격적인 재배는 중세 때부터 시작되었다</a:t>
            </a:r>
            <a:r>
              <a:rPr lang="en-US" altLang="ko-KR" dirty="0"/>
              <a:t>. </a:t>
            </a:r>
            <a:r>
              <a:rPr lang="ko-KR" altLang="en-US" dirty="0"/>
              <a:t>이 지역의 빼어난 경관으로 인해 일찍이 많은 수도원이 이 지역에 자리잡게 되었고</a:t>
            </a:r>
            <a:r>
              <a:rPr lang="en-US" altLang="ko-KR" dirty="0"/>
              <a:t>, 15</a:t>
            </a:r>
            <a:r>
              <a:rPr lang="ko-KR" altLang="en-US" dirty="0"/>
              <a:t>세기에서 </a:t>
            </a:r>
            <a:r>
              <a:rPr lang="en-US" altLang="ko-KR" dirty="0"/>
              <a:t>17</a:t>
            </a:r>
            <a:r>
              <a:rPr lang="ko-KR" altLang="en-US" dirty="0"/>
              <a:t>세기 사이에는 프랑스의 왕과 귀족들이 </a:t>
            </a:r>
            <a:r>
              <a:rPr lang="ko-KR" altLang="en-US" dirty="0" err="1"/>
              <a:t>르와르</a:t>
            </a:r>
            <a:r>
              <a:rPr lang="ko-KR" altLang="en-US" dirty="0"/>
              <a:t> 강변에 그들의 별장으로 사용할 성을 건설하였다</a:t>
            </a:r>
            <a:r>
              <a:rPr lang="en-US" altLang="ko-KR" dirty="0"/>
              <a:t>. </a:t>
            </a:r>
            <a:r>
              <a:rPr lang="ko-KR" altLang="en-US" dirty="0"/>
              <a:t>이 지역의 와인을 맛본 왕과 귀족들은 그 가볍고 신선함에 감탄하였다</a:t>
            </a:r>
            <a:r>
              <a:rPr lang="en-US" altLang="ko-KR" dirty="0"/>
              <a:t>. </a:t>
            </a:r>
            <a:r>
              <a:rPr lang="ko-KR" altLang="en-US" dirty="0"/>
              <a:t>그 후</a:t>
            </a:r>
            <a:r>
              <a:rPr lang="en-US" altLang="ko-KR" dirty="0"/>
              <a:t>, </a:t>
            </a:r>
            <a:r>
              <a:rPr lang="ko-KR" altLang="en-US" dirty="0"/>
              <a:t>이 지역에서 생산된 와인은 영국과 네덜란드 상인에 의해 유럽 전역에 판매되었다</a:t>
            </a:r>
            <a:r>
              <a:rPr lang="en-US" altLang="ko-KR" dirty="0"/>
              <a:t>. </a:t>
            </a:r>
          </a:p>
          <a:p>
            <a:pPr>
              <a:lnSpc>
                <a:spcPct val="120000"/>
              </a:lnSpc>
            </a:pPr>
            <a:r>
              <a:rPr lang="ko-KR" altLang="en-US" dirty="0"/>
              <a:t>기후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dirty="0" err="1"/>
              <a:t>해안성</a:t>
            </a:r>
            <a:r>
              <a:rPr lang="ko-KR" altLang="en-US" dirty="0"/>
              <a:t> 온대</a:t>
            </a:r>
            <a:r>
              <a:rPr lang="en-US" altLang="ko-KR" dirty="0"/>
              <a:t>(</a:t>
            </a:r>
            <a:r>
              <a:rPr lang="ko-KR" altLang="en-US" dirty="0"/>
              <a:t>온난한 겨울</a:t>
            </a:r>
            <a:r>
              <a:rPr lang="en-US" altLang="ko-KR" dirty="0"/>
              <a:t>, </a:t>
            </a:r>
            <a:r>
              <a:rPr lang="ko-KR" altLang="en-US" dirty="0"/>
              <a:t>혹서 없는 겨울</a:t>
            </a:r>
            <a:r>
              <a:rPr lang="en-US" altLang="ko-KR" dirty="0"/>
              <a:t>)</a:t>
            </a:r>
            <a:r>
              <a:rPr lang="ko-KR" altLang="en-US" dirty="0"/>
              <a:t>이며</a:t>
            </a:r>
            <a:r>
              <a:rPr lang="en-US" altLang="ko-KR" dirty="0"/>
              <a:t>, </a:t>
            </a:r>
            <a:r>
              <a:rPr lang="ko-KR" altLang="en-US" dirty="0"/>
              <a:t>일조량도 항상 풍부하고 강수량도 일정하다</a:t>
            </a:r>
            <a:r>
              <a:rPr lang="en-US" altLang="ko-KR" dirty="0"/>
              <a:t>. </a:t>
            </a:r>
            <a:r>
              <a:rPr lang="ko-KR" altLang="en-US" dirty="0"/>
              <a:t>토양은 서쪽에서 동쪽으로 이동함에 따라 지대가 높아지는 지역으로 낮은 구릉 지대를 제외하면 </a:t>
            </a:r>
            <a:r>
              <a:rPr lang="en-US" altLang="ko-KR" dirty="0"/>
              <a:t>"</a:t>
            </a:r>
            <a:r>
              <a:rPr lang="ko-KR" altLang="en-US" dirty="0" err="1"/>
              <a:t>뻬이</a:t>
            </a:r>
            <a:r>
              <a:rPr lang="ko-KR" altLang="en-US" dirty="0"/>
              <a:t> </a:t>
            </a:r>
            <a:r>
              <a:rPr lang="ko-KR" altLang="en-US" dirty="0" err="1"/>
              <a:t>낭뜨</a:t>
            </a:r>
            <a:r>
              <a:rPr lang="en-US" altLang="ko-KR" dirty="0"/>
              <a:t>" </a:t>
            </a:r>
            <a:r>
              <a:rPr lang="ko-KR" altLang="en-US" dirty="0"/>
              <a:t>지역은 대체로 저지대이며 </a:t>
            </a:r>
            <a:r>
              <a:rPr lang="ko-KR" altLang="en-US" dirty="0" err="1"/>
              <a:t>앙주</a:t>
            </a:r>
            <a:r>
              <a:rPr lang="ko-KR" altLang="en-US" dirty="0"/>
              <a:t> 지역은 해발 </a:t>
            </a:r>
            <a:r>
              <a:rPr lang="en-US" altLang="ko-KR" dirty="0"/>
              <a:t>60m, </a:t>
            </a:r>
            <a:r>
              <a:rPr lang="ko-KR" altLang="en-US" dirty="0" err="1"/>
              <a:t>뚜렌</a:t>
            </a:r>
            <a:r>
              <a:rPr lang="ko-KR" altLang="en-US" dirty="0"/>
              <a:t> 지역은 </a:t>
            </a:r>
            <a:r>
              <a:rPr lang="en-US" altLang="ko-KR" dirty="0"/>
              <a:t>130m</a:t>
            </a:r>
            <a:r>
              <a:rPr lang="ko-KR" altLang="en-US" dirty="0"/>
              <a:t>에 달한다</a:t>
            </a:r>
            <a:r>
              <a:rPr lang="en-US" altLang="ko-KR" dirty="0"/>
              <a:t>. 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7184809" y="6488668"/>
            <a:ext cx="19591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0000FF"/>
                </a:solidFill>
              </a:rPr>
              <a:t>발 드 </a:t>
            </a:r>
            <a:r>
              <a:rPr lang="ko-KR" altLang="en-US" dirty="0" err="1">
                <a:solidFill>
                  <a:srgbClr val="0000FF"/>
                </a:solidFill>
              </a:rPr>
              <a:t>르와르</a:t>
            </a:r>
            <a:r>
              <a:rPr lang="ko-KR" altLang="en-US" dirty="0">
                <a:solidFill>
                  <a:srgbClr val="0000FF"/>
                </a:solidFill>
              </a:rPr>
              <a:t> 지방</a:t>
            </a:r>
          </a:p>
        </p:txBody>
      </p:sp>
    </p:spTree>
    <p:extLst>
      <p:ext uri="{BB962C8B-B14F-4D97-AF65-F5344CB8AC3E}">
        <p14:creationId xmlns:p14="http://schemas.microsoft.com/office/powerpoint/2010/main" val="402051926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89783" y="125916"/>
            <a:ext cx="8413153" cy="6269505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en-US" altLang="ko-KR" sz="1000" dirty="0"/>
              <a:t>[</a:t>
            </a:r>
            <a:r>
              <a:rPr lang="ko-KR" altLang="en-US" sz="1000" dirty="0" err="1"/>
              <a:t>낭뜨</a:t>
            </a:r>
            <a:r>
              <a:rPr lang="en-US" altLang="ko-KR" sz="1000" dirty="0"/>
              <a:t>(Nantes)</a:t>
            </a:r>
            <a:r>
              <a:rPr lang="ko-KR" altLang="en-US" sz="1000" dirty="0"/>
              <a:t>와인</a:t>
            </a:r>
            <a:r>
              <a:rPr lang="en-US" altLang="ko-KR" sz="1000" dirty="0"/>
              <a:t>]</a:t>
            </a:r>
            <a:r>
              <a:rPr lang="ko-KR" altLang="en-US" sz="1000" dirty="0"/>
              <a:t> </a:t>
            </a:r>
            <a:r>
              <a:rPr lang="en-US" altLang="ko-KR" sz="1000" dirty="0"/>
              <a:t>- </a:t>
            </a:r>
            <a:r>
              <a:rPr lang="ko-KR" altLang="en-US" sz="1000" dirty="0"/>
              <a:t>제조 후 곧 마시는 가볍고 과일 향미가 나는 </a:t>
            </a:r>
            <a:r>
              <a:rPr lang="ko-KR" altLang="en-US" sz="1000" dirty="0" err="1"/>
              <a:t>뮤스까데</a:t>
            </a:r>
            <a:r>
              <a:rPr lang="en-US" altLang="ko-KR" sz="1000" dirty="0"/>
              <a:t>(Muscadet)</a:t>
            </a:r>
            <a:r>
              <a:rPr lang="ko-KR" altLang="en-US" sz="1000" dirty="0"/>
              <a:t>와인의 본고장이다</a:t>
            </a:r>
            <a:r>
              <a:rPr lang="en-US" altLang="ko-KR" sz="1000" dirty="0"/>
              <a:t>. </a:t>
            </a:r>
            <a:r>
              <a:rPr lang="ko-KR" altLang="en-US" sz="1000" dirty="0"/>
              <a:t>이 와인은 </a:t>
            </a:r>
            <a:r>
              <a:rPr lang="ko-KR" altLang="en-US" sz="1000" dirty="0" err="1"/>
              <a:t>믈</a:t>
            </a:r>
            <a:r>
              <a:rPr lang="ko-KR" altLang="en-US" sz="1000" dirty="0"/>
              <a:t> 롱 드 </a:t>
            </a:r>
            <a:r>
              <a:rPr lang="ko-KR" altLang="en-US" sz="1000" dirty="0" err="1"/>
              <a:t>부르고뉴</a:t>
            </a:r>
            <a:r>
              <a:rPr lang="en-US" altLang="ko-KR" sz="1000" dirty="0"/>
              <a:t>(Melon de Bourgogne)</a:t>
            </a:r>
            <a:r>
              <a:rPr lang="ko-KR" altLang="en-US" sz="1000" dirty="0"/>
              <a:t>라는 포도 품종으로 제조하는데</a:t>
            </a:r>
            <a:r>
              <a:rPr lang="en-US" altLang="ko-KR" sz="1000" dirty="0"/>
              <a:t>, </a:t>
            </a:r>
            <a:r>
              <a:rPr lang="ko-KR" altLang="en-US" sz="1000" dirty="0"/>
              <a:t>이 포도는 </a:t>
            </a:r>
            <a:r>
              <a:rPr lang="en-US" altLang="ko-KR" sz="1000" dirty="0"/>
              <a:t>17</a:t>
            </a:r>
            <a:r>
              <a:rPr lang="ko-KR" altLang="en-US" sz="1000" dirty="0"/>
              <a:t>세기말</a:t>
            </a:r>
            <a:r>
              <a:rPr lang="en-US" altLang="ko-KR" sz="1000" dirty="0"/>
              <a:t>, </a:t>
            </a:r>
            <a:r>
              <a:rPr lang="ko-KR" altLang="en-US" sz="1000" dirty="0"/>
              <a:t>혹한으로 이 지역 포도 나무가 모두 동사한 후 이 지역에 들어온 것이다</a:t>
            </a:r>
            <a:r>
              <a:rPr lang="en-US" altLang="ko-KR" sz="1000" dirty="0"/>
              <a:t>. </a:t>
            </a:r>
            <a:r>
              <a:rPr lang="ko-KR" altLang="en-US" sz="1000" dirty="0"/>
              <a:t>이 품종은 이 지역의 토양과 기수에 적합한 것이었다</a:t>
            </a:r>
            <a:r>
              <a:rPr lang="en-US" altLang="ko-KR" sz="1000" dirty="0"/>
              <a:t>. </a:t>
            </a:r>
            <a:r>
              <a:rPr lang="ko-KR" altLang="en-US" sz="1000" dirty="0"/>
              <a:t>이 외에도 그로 </a:t>
            </a:r>
            <a:r>
              <a:rPr lang="ko-KR" altLang="en-US" sz="1000" dirty="0" err="1"/>
              <a:t>쁠랑</a:t>
            </a:r>
            <a:r>
              <a:rPr lang="en-US" altLang="ko-KR" sz="1000" dirty="0"/>
              <a:t>(</a:t>
            </a:r>
            <a:r>
              <a:rPr lang="en-US" altLang="ko-KR" sz="1000" dirty="0" err="1"/>
              <a:t>Gros</a:t>
            </a:r>
            <a:r>
              <a:rPr lang="en-US" altLang="ko-KR" sz="1000" dirty="0"/>
              <a:t> Plant)</a:t>
            </a:r>
            <a:r>
              <a:rPr lang="ko-KR" altLang="en-US" sz="1000" dirty="0"/>
              <a:t>이라고 하는 품종으로 만든 신선하고 가벼우며 빛깔이 연한 드라이 화이트와인도 생산된다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sz="1000" dirty="0"/>
              <a:t>- </a:t>
            </a:r>
            <a:r>
              <a:rPr lang="ko-KR" altLang="en-US" sz="1000" dirty="0" err="1"/>
              <a:t>뮈스까데</a:t>
            </a:r>
            <a:r>
              <a:rPr lang="ko-KR" altLang="en-US" sz="1000" dirty="0"/>
              <a:t> </a:t>
            </a:r>
            <a:r>
              <a:rPr lang="en-US" altLang="ko-KR" sz="1000" dirty="0"/>
              <a:t>- "</a:t>
            </a:r>
            <a:r>
              <a:rPr lang="ko-KR" altLang="en-US" sz="1000" dirty="0" err="1"/>
              <a:t>믈롱</a:t>
            </a:r>
            <a:r>
              <a:rPr lang="ko-KR" altLang="en-US" sz="1000" dirty="0"/>
              <a:t> 드 </a:t>
            </a:r>
            <a:r>
              <a:rPr lang="ko-KR" altLang="en-US" sz="1000" dirty="0" err="1"/>
              <a:t>부르고뉴</a:t>
            </a:r>
            <a:r>
              <a:rPr lang="en-US" altLang="ko-KR" sz="1000" dirty="0"/>
              <a:t>(Melon de Bourgogne)"</a:t>
            </a:r>
            <a:r>
              <a:rPr lang="ko-KR" altLang="en-US" sz="1000" dirty="0"/>
              <a:t>라는 품종만이 사용되며 명칭이 상이한 세 지역으로 분류된다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sz="1000" dirty="0"/>
              <a:t>- </a:t>
            </a:r>
            <a:r>
              <a:rPr lang="ko-KR" altLang="en-US" sz="1000" dirty="0"/>
              <a:t>그로 </a:t>
            </a:r>
            <a:r>
              <a:rPr lang="ko-KR" altLang="en-US" sz="1000" dirty="0" err="1"/>
              <a:t>쁠랑</a:t>
            </a:r>
            <a:r>
              <a:rPr lang="ko-KR" altLang="en-US" sz="1000" dirty="0"/>
              <a:t> </a:t>
            </a:r>
            <a:r>
              <a:rPr lang="en-US" altLang="ko-KR" sz="1000" dirty="0"/>
              <a:t>VDQS (</a:t>
            </a:r>
            <a:r>
              <a:rPr lang="en-US" altLang="ko-KR" sz="1000" dirty="0" err="1"/>
              <a:t>Gros</a:t>
            </a:r>
            <a:r>
              <a:rPr lang="en-US" altLang="ko-KR" sz="1000" dirty="0"/>
              <a:t> Plants VDQS) - </a:t>
            </a:r>
            <a:r>
              <a:rPr lang="ko-KR" altLang="en-US" sz="1000" dirty="0"/>
              <a:t>그 지방에서는 </a:t>
            </a:r>
            <a:r>
              <a:rPr lang="en-US" altLang="ko-KR" sz="1000" dirty="0"/>
              <a:t>"</a:t>
            </a:r>
            <a:r>
              <a:rPr lang="ko-KR" altLang="en-US" sz="1000" dirty="0"/>
              <a:t>그로 </a:t>
            </a:r>
            <a:r>
              <a:rPr lang="ko-KR" altLang="en-US" sz="1000" dirty="0" err="1"/>
              <a:t>쁠랑</a:t>
            </a:r>
            <a:r>
              <a:rPr lang="en-US" altLang="ko-KR" sz="1000" dirty="0"/>
              <a:t>"</a:t>
            </a:r>
            <a:r>
              <a:rPr lang="ko-KR" altLang="en-US" sz="1000" dirty="0"/>
              <a:t>이라고 불리우는 </a:t>
            </a:r>
            <a:r>
              <a:rPr lang="en-US" altLang="ko-KR" sz="1000" dirty="0"/>
              <a:t>"</a:t>
            </a:r>
            <a:r>
              <a:rPr lang="ko-KR" altLang="en-US" sz="1000" dirty="0" err="1"/>
              <a:t>훨</a:t>
            </a:r>
            <a:r>
              <a:rPr lang="ko-KR" altLang="en-US" sz="1000" dirty="0"/>
              <a:t> </a:t>
            </a:r>
            <a:r>
              <a:rPr lang="ko-KR" altLang="en-US" sz="1000" dirty="0" err="1"/>
              <a:t>블랑쉬</a:t>
            </a:r>
            <a:r>
              <a:rPr lang="en-US" altLang="ko-KR" sz="1000" dirty="0"/>
              <a:t>(</a:t>
            </a:r>
            <a:r>
              <a:rPr lang="en-US" altLang="ko-KR" sz="1000" dirty="0" err="1"/>
              <a:t>Folle</a:t>
            </a:r>
            <a:r>
              <a:rPr lang="en-US" altLang="ko-KR" sz="1000" dirty="0"/>
              <a:t> blanche)" </a:t>
            </a:r>
            <a:r>
              <a:rPr lang="ko-KR" altLang="en-US" sz="1000" dirty="0"/>
              <a:t>품종만이 사용되며 순하고 신선하며 매우 드라이한 화이트 포도주이다</a:t>
            </a:r>
          </a:p>
          <a:p>
            <a:pPr>
              <a:lnSpc>
                <a:spcPct val="120000"/>
              </a:lnSpc>
            </a:pPr>
            <a:r>
              <a:rPr lang="en-US" altLang="ko-KR" sz="1000" dirty="0"/>
              <a:t>[</a:t>
            </a:r>
            <a:r>
              <a:rPr lang="ko-KR" altLang="en-US" sz="1000" dirty="0" err="1"/>
              <a:t>앙주</a:t>
            </a:r>
            <a:r>
              <a:rPr lang="en-US" altLang="ko-KR" sz="1000" dirty="0"/>
              <a:t>(Anjou)]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sz="1000" dirty="0"/>
              <a:t>이 지역에서 생산되는 와인은 </a:t>
            </a:r>
            <a:r>
              <a:rPr lang="ko-KR" altLang="en-US" sz="1000" dirty="0" err="1"/>
              <a:t>로제</a:t>
            </a:r>
            <a:r>
              <a:rPr lang="ko-KR" altLang="en-US" sz="1000" dirty="0"/>
              <a:t> 와인이 주종을 이룬다</a:t>
            </a:r>
            <a:r>
              <a:rPr lang="en-US" altLang="ko-KR" sz="1000" dirty="0"/>
              <a:t>. </a:t>
            </a:r>
            <a:r>
              <a:rPr lang="ko-KR" altLang="en-US" sz="1000" dirty="0" err="1"/>
              <a:t>로제</a:t>
            </a:r>
            <a:r>
              <a:rPr lang="ko-KR" altLang="en-US" sz="1000" dirty="0"/>
              <a:t> 당주</a:t>
            </a:r>
            <a:r>
              <a:rPr lang="en-US" altLang="ko-KR" sz="1000" dirty="0"/>
              <a:t>(Rose </a:t>
            </a:r>
            <a:r>
              <a:rPr lang="en-US" altLang="ko-KR" sz="1000" dirty="0" err="1"/>
              <a:t>d'Anjou</a:t>
            </a:r>
            <a:r>
              <a:rPr lang="en-US" altLang="ko-KR" sz="1000" dirty="0"/>
              <a:t>)</a:t>
            </a:r>
            <a:r>
              <a:rPr lang="ko-KR" altLang="en-US" sz="1000" dirty="0"/>
              <a:t>와 </a:t>
            </a:r>
            <a:r>
              <a:rPr lang="ko-KR" altLang="en-US" sz="1000" dirty="0" err="1"/>
              <a:t>까베르네</a:t>
            </a:r>
            <a:r>
              <a:rPr lang="ko-KR" altLang="en-US" sz="1000" dirty="0"/>
              <a:t> 당주</a:t>
            </a:r>
            <a:r>
              <a:rPr lang="en-US" altLang="ko-KR" sz="1000" dirty="0"/>
              <a:t>(</a:t>
            </a:r>
            <a:r>
              <a:rPr lang="en-US" altLang="ko-KR" sz="1000" dirty="0" err="1"/>
              <a:t>Caberbet</a:t>
            </a:r>
            <a:r>
              <a:rPr lang="en-US" altLang="ko-KR" sz="1000" dirty="0"/>
              <a:t> de Saumur), </a:t>
            </a:r>
            <a:r>
              <a:rPr lang="ko-KR" altLang="en-US" sz="1000" dirty="0" err="1"/>
              <a:t>로제</a:t>
            </a:r>
            <a:r>
              <a:rPr lang="ko-KR" altLang="en-US" sz="1000" dirty="0"/>
              <a:t> 드 </a:t>
            </a:r>
            <a:r>
              <a:rPr lang="ko-KR" altLang="en-US" sz="1000" dirty="0" err="1"/>
              <a:t>르와르</a:t>
            </a:r>
            <a:r>
              <a:rPr lang="en-US" altLang="ko-KR" sz="1000" dirty="0"/>
              <a:t>(Rose de Loire)</a:t>
            </a:r>
            <a:r>
              <a:rPr lang="ko-KR" altLang="en-US" sz="1000" dirty="0"/>
              <a:t>는 드라이 와인이다 또한 </a:t>
            </a:r>
            <a:r>
              <a:rPr lang="ko-KR" altLang="en-US" sz="1000" dirty="0" err="1"/>
              <a:t>앙주에서는</a:t>
            </a:r>
            <a:r>
              <a:rPr lang="ko-KR" altLang="en-US" sz="1000" dirty="0"/>
              <a:t> 짙은 루비 색깔에</a:t>
            </a:r>
            <a:r>
              <a:rPr lang="en-US" altLang="ko-KR" sz="1000" dirty="0"/>
              <a:t>, </a:t>
            </a:r>
            <a:r>
              <a:rPr lang="ko-KR" altLang="en-US" sz="1000" dirty="0"/>
              <a:t>산딸기 또는 제비꽃 향을 연상시키는 향취를 지닌 </a:t>
            </a:r>
            <a:r>
              <a:rPr lang="ko-KR" altLang="en-US" sz="1000" dirty="0" err="1"/>
              <a:t>소뮈르</a:t>
            </a:r>
            <a:r>
              <a:rPr lang="en-US" altLang="ko-KR" sz="1000" dirty="0"/>
              <a:t>(Saumur), </a:t>
            </a:r>
            <a:r>
              <a:rPr lang="ko-KR" altLang="en-US" sz="1000" dirty="0" err="1"/>
              <a:t>소뮈르</a:t>
            </a:r>
            <a:r>
              <a:rPr lang="ko-KR" altLang="en-US" sz="1000" dirty="0"/>
              <a:t> </a:t>
            </a:r>
            <a:r>
              <a:rPr lang="ko-KR" altLang="en-US" sz="1000" dirty="0" err="1"/>
              <a:t>쌍삐니</a:t>
            </a:r>
            <a:r>
              <a:rPr lang="en-US" altLang="ko-KR" sz="1000" dirty="0"/>
              <a:t>(Saumur </a:t>
            </a:r>
            <a:r>
              <a:rPr lang="en-US" altLang="ko-KR" sz="1000" dirty="0" err="1"/>
              <a:t>Champigny</a:t>
            </a:r>
            <a:r>
              <a:rPr lang="en-US" altLang="ko-KR" sz="1000" dirty="0"/>
              <a:t>)</a:t>
            </a:r>
            <a:r>
              <a:rPr lang="ko-KR" altLang="en-US" sz="1000" dirty="0"/>
              <a:t>와 같은 훌륭한 </a:t>
            </a:r>
            <a:r>
              <a:rPr lang="ko-KR" altLang="en-US" sz="1000" dirty="0" err="1"/>
              <a:t>레드와인</a:t>
            </a:r>
            <a:r>
              <a:rPr lang="en-US" altLang="ko-KR" sz="1000" dirty="0"/>
              <a:t>, </a:t>
            </a:r>
            <a:r>
              <a:rPr lang="ko-KR" altLang="en-US" sz="1000" dirty="0"/>
              <a:t>녹색이 감도는 황금빛의 보리수 향</a:t>
            </a:r>
            <a:r>
              <a:rPr lang="en-US" altLang="ko-KR" sz="1000" dirty="0"/>
              <a:t>, </a:t>
            </a:r>
            <a:r>
              <a:rPr lang="ko-KR" altLang="en-US" sz="1000" dirty="0"/>
              <a:t>꿀 맛이 나는 스위트 화이트와인이 생산된다</a:t>
            </a:r>
            <a:r>
              <a:rPr lang="en-US" altLang="ko-KR" sz="1000" dirty="0"/>
              <a:t> </a:t>
            </a:r>
            <a:r>
              <a:rPr lang="ko-KR" altLang="en-US" sz="1000" dirty="0"/>
              <a:t>약간 감미가 있는 </a:t>
            </a:r>
            <a:r>
              <a:rPr lang="en-US" altLang="ko-KR" sz="1000" dirty="0"/>
              <a:t>Rose</a:t>
            </a:r>
            <a:r>
              <a:rPr lang="ko-KR" altLang="en-US" sz="1000" dirty="0"/>
              <a:t>가 유명하다</a:t>
            </a:r>
          </a:p>
          <a:p>
            <a:pPr>
              <a:lnSpc>
                <a:spcPct val="120000"/>
              </a:lnSpc>
            </a:pPr>
            <a:r>
              <a:rPr lang="en-US" altLang="ko-KR" sz="1000" dirty="0"/>
              <a:t>[</a:t>
            </a:r>
            <a:r>
              <a:rPr lang="ko-KR" altLang="en-US" sz="1000" dirty="0" err="1"/>
              <a:t>쏘뮈르</a:t>
            </a:r>
            <a:r>
              <a:rPr lang="en-US" altLang="ko-KR" sz="1000" dirty="0"/>
              <a:t>(Saumur)]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sz="1000" dirty="0" err="1"/>
              <a:t>발포성</a:t>
            </a:r>
            <a:r>
              <a:rPr lang="en-US" altLang="ko-KR" sz="1000" dirty="0"/>
              <a:t>, </a:t>
            </a:r>
            <a:r>
              <a:rPr lang="ko-KR" altLang="en-US" sz="1000" dirty="0" err="1"/>
              <a:t>비발포성</a:t>
            </a:r>
            <a:r>
              <a:rPr lang="ko-KR" altLang="en-US" sz="1000" dirty="0"/>
              <a:t> 와인 생산</a:t>
            </a:r>
            <a:r>
              <a:rPr lang="en-US" altLang="ko-KR" sz="1000" dirty="0"/>
              <a:t>, </a:t>
            </a:r>
            <a:r>
              <a:rPr lang="ko-KR" altLang="en-US" sz="1000" dirty="0" err="1"/>
              <a:t>발포성</a:t>
            </a:r>
            <a:r>
              <a:rPr lang="ko-KR" altLang="en-US" sz="1000" dirty="0"/>
              <a:t> </a:t>
            </a:r>
            <a:r>
              <a:rPr lang="ko-KR" altLang="en-US" sz="1000" dirty="0" err="1"/>
              <a:t>쏘뮈르는</a:t>
            </a:r>
            <a:r>
              <a:rPr lang="ko-KR" altLang="en-US" sz="1000" dirty="0"/>
              <a:t> 중간 감미 정도로 마시기 좋다</a:t>
            </a:r>
            <a:r>
              <a:rPr lang="en-US" altLang="ko-KR" sz="1000" dirty="0"/>
              <a:t>. </a:t>
            </a:r>
          </a:p>
          <a:p>
            <a:pPr>
              <a:lnSpc>
                <a:spcPct val="120000"/>
              </a:lnSpc>
            </a:pPr>
            <a:r>
              <a:rPr lang="en-US" altLang="ko-KR" sz="1000" dirty="0"/>
              <a:t>[</a:t>
            </a:r>
            <a:r>
              <a:rPr lang="ko-KR" altLang="en-US" sz="1000" dirty="0" err="1"/>
              <a:t>뚜렌</a:t>
            </a:r>
            <a:r>
              <a:rPr lang="ko-KR" altLang="en-US" sz="1000" dirty="0"/>
              <a:t> 와인 </a:t>
            </a:r>
            <a:r>
              <a:rPr lang="en-US" altLang="ko-KR" sz="1000" dirty="0"/>
              <a:t>(Touraine)</a:t>
            </a:r>
            <a:r>
              <a:rPr lang="ko-KR" altLang="en-US" sz="1000" dirty="0"/>
              <a:t>와인</a:t>
            </a:r>
            <a:r>
              <a:rPr lang="en-US" altLang="ko-KR" sz="1000" dirty="0"/>
              <a:t>]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sz="1000" dirty="0" err="1"/>
              <a:t>바씬</a:t>
            </a:r>
            <a:r>
              <a:rPr lang="en-US" altLang="ko-KR" sz="1000" dirty="0"/>
              <a:t> </a:t>
            </a:r>
            <a:r>
              <a:rPr lang="ko-KR" altLang="en-US" sz="1000" dirty="0" err="1"/>
              <a:t>파리지앙</a:t>
            </a:r>
            <a:r>
              <a:rPr lang="en-US" altLang="ko-KR" sz="1000" dirty="0"/>
              <a:t>(</a:t>
            </a:r>
            <a:r>
              <a:rPr lang="en-US" altLang="ko-KR" sz="1000" dirty="0" err="1"/>
              <a:t>Bassin</a:t>
            </a:r>
            <a:r>
              <a:rPr lang="en-US" altLang="ko-KR" sz="1000" dirty="0"/>
              <a:t> </a:t>
            </a:r>
            <a:r>
              <a:rPr lang="en-US" altLang="ko-KR" sz="1000" dirty="0" err="1"/>
              <a:t>Parisien</a:t>
            </a:r>
            <a:r>
              <a:rPr lang="en-US" altLang="ko-KR" sz="1000" dirty="0"/>
              <a:t> : </a:t>
            </a:r>
            <a:r>
              <a:rPr lang="ko-KR" altLang="en-US" sz="1000" dirty="0" err="1"/>
              <a:t>파리분지</a:t>
            </a:r>
            <a:r>
              <a:rPr lang="en-US" altLang="ko-KR" sz="1000" dirty="0"/>
              <a:t>) </a:t>
            </a:r>
            <a:r>
              <a:rPr lang="ko-KR" altLang="en-US" sz="1000" dirty="0"/>
              <a:t>남서부 끝부분에 위치하며 </a:t>
            </a:r>
            <a:r>
              <a:rPr lang="ko-KR" altLang="en-US" sz="1000" dirty="0" err="1"/>
              <a:t>르와르강과</a:t>
            </a:r>
            <a:r>
              <a:rPr lang="ko-KR" altLang="en-US" sz="1000" dirty="0"/>
              <a:t> 그 지류의 양안 </a:t>
            </a:r>
            <a:r>
              <a:rPr lang="en-US" altLang="ko-KR" sz="1000" dirty="0"/>
              <a:t>100km</a:t>
            </a:r>
            <a:r>
              <a:rPr lang="ko-KR" altLang="en-US" sz="1000" dirty="0"/>
              <a:t>에 걸쳐 있는 이 지역에서는 거품이 나는</a:t>
            </a:r>
            <a:r>
              <a:rPr lang="en-US" altLang="ko-KR" sz="1000" dirty="0"/>
              <a:t>, </a:t>
            </a:r>
            <a:r>
              <a:rPr lang="ko-KR" altLang="en-US" sz="1000" dirty="0"/>
              <a:t>고 품질의 화이트와인 및 </a:t>
            </a:r>
            <a:r>
              <a:rPr lang="ko-KR" altLang="en-US" sz="1000" dirty="0" err="1"/>
              <a:t>레드와인을</a:t>
            </a:r>
            <a:r>
              <a:rPr lang="ko-KR" altLang="en-US" sz="1000" dirty="0"/>
              <a:t> 생산한다</a:t>
            </a:r>
            <a:r>
              <a:rPr lang="en-US" altLang="ko-KR" sz="1000" dirty="0"/>
              <a:t>. </a:t>
            </a:r>
            <a:r>
              <a:rPr lang="ko-KR" altLang="en-US" sz="1000" dirty="0"/>
              <a:t>가볍고 섬세하며 과일 향미가 나는</a:t>
            </a:r>
            <a:r>
              <a:rPr lang="en-US" altLang="ko-KR" sz="1000" dirty="0"/>
              <a:t>, </a:t>
            </a:r>
            <a:r>
              <a:rPr lang="ko-KR" altLang="en-US" sz="1000" dirty="0"/>
              <a:t>시간이 지날수록 그 맛이 더해가는 </a:t>
            </a:r>
            <a:r>
              <a:rPr lang="ko-KR" altLang="en-US" sz="1000" dirty="0" err="1"/>
              <a:t>부브레</a:t>
            </a:r>
            <a:r>
              <a:rPr lang="en-US" altLang="ko-KR" sz="1000" dirty="0"/>
              <a:t>(Vouvray)</a:t>
            </a:r>
            <a:r>
              <a:rPr lang="ko-KR" altLang="en-US" sz="1000" dirty="0"/>
              <a:t>와 </a:t>
            </a:r>
            <a:r>
              <a:rPr lang="ko-KR" altLang="en-US" sz="1000" dirty="0" err="1"/>
              <a:t>몽루이</a:t>
            </a:r>
            <a:r>
              <a:rPr lang="en-US" altLang="ko-KR" sz="1000" dirty="0"/>
              <a:t>(</a:t>
            </a:r>
            <a:r>
              <a:rPr lang="en-US" altLang="ko-KR" sz="1000" dirty="0" err="1"/>
              <a:t>Montlouis</a:t>
            </a:r>
            <a:r>
              <a:rPr lang="en-US" altLang="ko-KR" sz="1000" dirty="0"/>
              <a:t>)</a:t>
            </a:r>
            <a:r>
              <a:rPr lang="ko-KR" altLang="en-US" sz="1000" dirty="0"/>
              <a:t>와인이 가장 우수한 화이트와인이다</a:t>
            </a:r>
            <a:r>
              <a:rPr lang="en-US" altLang="ko-KR" sz="1000" dirty="0"/>
              <a:t>. </a:t>
            </a:r>
            <a:r>
              <a:rPr lang="ko-KR" altLang="en-US" sz="1000" dirty="0" err="1"/>
              <a:t>레드와인</a:t>
            </a:r>
            <a:r>
              <a:rPr lang="ko-KR" altLang="en-US" sz="1000" dirty="0"/>
              <a:t> 중에서 향미가 좋고 시간이 지날수록 그 맛이 더해가는 </a:t>
            </a:r>
            <a:r>
              <a:rPr lang="ko-KR" altLang="en-US" sz="1000" dirty="0" err="1"/>
              <a:t>쉬농</a:t>
            </a:r>
            <a:r>
              <a:rPr lang="en-US" altLang="ko-KR" sz="1000" dirty="0"/>
              <a:t>(</a:t>
            </a:r>
            <a:r>
              <a:rPr lang="en-US" altLang="ko-KR" sz="1000" dirty="0" err="1"/>
              <a:t>Chinon</a:t>
            </a:r>
            <a:r>
              <a:rPr lang="en-US" altLang="ko-KR" sz="1000" dirty="0"/>
              <a:t>), </a:t>
            </a:r>
            <a:r>
              <a:rPr lang="ko-KR" altLang="en-US" sz="1000" dirty="0" err="1"/>
              <a:t>부르괴이르</a:t>
            </a:r>
            <a:r>
              <a:rPr lang="en-US" altLang="ko-KR" sz="1000" dirty="0"/>
              <a:t>(</a:t>
            </a:r>
            <a:r>
              <a:rPr lang="en-US" altLang="ko-KR" sz="1000" dirty="0" err="1"/>
              <a:t>Bourgueil</a:t>
            </a:r>
            <a:r>
              <a:rPr lang="en-US" altLang="ko-KR" sz="1000" dirty="0"/>
              <a:t>)</a:t>
            </a:r>
            <a:r>
              <a:rPr lang="ko-KR" altLang="en-US" sz="1000" dirty="0"/>
              <a:t>와 쌩 </a:t>
            </a:r>
            <a:r>
              <a:rPr lang="ko-KR" altLang="en-US" sz="1000" dirty="0" err="1"/>
              <a:t>니꼴라</a:t>
            </a:r>
            <a:r>
              <a:rPr lang="ko-KR" altLang="en-US" sz="1000" dirty="0"/>
              <a:t> 드 </a:t>
            </a:r>
            <a:r>
              <a:rPr lang="ko-KR" altLang="en-US" sz="1000" dirty="0" err="1"/>
              <a:t>부르괴이으</a:t>
            </a:r>
            <a:r>
              <a:rPr lang="en-US" altLang="ko-KR" sz="1000" dirty="0"/>
              <a:t>(Saint Nicolas </a:t>
            </a:r>
            <a:r>
              <a:rPr lang="en-US" altLang="ko-KR" sz="1000" dirty="0" err="1"/>
              <a:t>Bourgueil</a:t>
            </a:r>
            <a:r>
              <a:rPr lang="en-US" altLang="ko-KR" sz="1000" dirty="0"/>
              <a:t>)</a:t>
            </a:r>
            <a:r>
              <a:rPr lang="ko-KR" altLang="en-US" sz="1000" dirty="0"/>
              <a:t>가 가장 우수하다</a:t>
            </a:r>
            <a:r>
              <a:rPr lang="en-US" altLang="ko-KR" sz="1000" dirty="0"/>
              <a:t>.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sz="1000" dirty="0"/>
              <a:t>- </a:t>
            </a:r>
            <a:r>
              <a:rPr lang="ko-KR" altLang="en-US" sz="1000" dirty="0" err="1"/>
              <a:t>부르괴이으</a:t>
            </a:r>
            <a:r>
              <a:rPr lang="en-US" altLang="ko-KR" sz="1000" dirty="0"/>
              <a:t>(</a:t>
            </a:r>
            <a:r>
              <a:rPr lang="en-US" altLang="ko-KR" sz="1000" dirty="0" err="1"/>
              <a:t>Bourgueil</a:t>
            </a:r>
            <a:r>
              <a:rPr lang="en-US" altLang="ko-KR" sz="1000" dirty="0"/>
              <a:t>), </a:t>
            </a:r>
            <a:r>
              <a:rPr lang="ko-KR" altLang="en-US" sz="1000" dirty="0" err="1"/>
              <a:t>셍니꼴라드</a:t>
            </a:r>
            <a:r>
              <a:rPr lang="ko-KR" altLang="en-US" sz="1000" dirty="0"/>
              <a:t> </a:t>
            </a:r>
            <a:r>
              <a:rPr lang="ko-KR" altLang="en-US" sz="1000" dirty="0" err="1"/>
              <a:t>부르괴이으</a:t>
            </a:r>
            <a:r>
              <a:rPr lang="en-US" altLang="ko-KR" sz="1000" dirty="0"/>
              <a:t>(St. Nicolas de </a:t>
            </a:r>
            <a:r>
              <a:rPr lang="en-US" altLang="ko-KR" sz="1000" dirty="0" err="1"/>
              <a:t>Bourguei</a:t>
            </a:r>
            <a:r>
              <a:rPr lang="en-US" altLang="ko-KR" sz="1000" dirty="0"/>
              <a:t>) - </a:t>
            </a:r>
            <a:r>
              <a:rPr lang="ko-KR" altLang="en-US" sz="1000" dirty="0" err="1"/>
              <a:t>레드와인</a:t>
            </a:r>
            <a:r>
              <a:rPr lang="ko-KR" altLang="en-US" sz="1000" dirty="0"/>
              <a:t> </a:t>
            </a:r>
            <a:r>
              <a:rPr lang="ko-KR" altLang="en-US" sz="1000" dirty="0" err="1"/>
              <a:t>탄닌</a:t>
            </a:r>
            <a:r>
              <a:rPr lang="ko-KR" altLang="en-US" sz="1000" dirty="0"/>
              <a:t> 성분이 많고 </a:t>
            </a:r>
            <a:r>
              <a:rPr lang="ko-KR" altLang="en-US" sz="1000" dirty="0" err="1"/>
              <a:t>산딸기향이</a:t>
            </a:r>
            <a:r>
              <a:rPr lang="ko-KR" altLang="en-US" sz="1000" dirty="0"/>
              <a:t> 풍기는 와인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sz="1000" dirty="0"/>
              <a:t>- </a:t>
            </a:r>
            <a:r>
              <a:rPr lang="ko-KR" altLang="en-US" sz="1000" dirty="0" err="1"/>
              <a:t>쉬농</a:t>
            </a:r>
            <a:r>
              <a:rPr lang="en-US" altLang="ko-KR" sz="1000" dirty="0"/>
              <a:t>(</a:t>
            </a:r>
            <a:r>
              <a:rPr lang="en-US" altLang="ko-KR" sz="1000" dirty="0" err="1"/>
              <a:t>Chinon</a:t>
            </a:r>
            <a:r>
              <a:rPr lang="en-US" altLang="ko-KR" sz="1000" dirty="0"/>
              <a:t>) - </a:t>
            </a:r>
            <a:r>
              <a:rPr lang="ko-KR" altLang="en-US" sz="1000" dirty="0"/>
              <a:t>주로 </a:t>
            </a:r>
            <a:r>
              <a:rPr lang="ko-KR" altLang="en-US" sz="1000" dirty="0" err="1"/>
              <a:t>까베르네</a:t>
            </a:r>
            <a:r>
              <a:rPr lang="ko-KR" altLang="en-US" sz="1000" dirty="0"/>
              <a:t> 프랑</a:t>
            </a:r>
            <a:r>
              <a:rPr lang="en-US" altLang="ko-KR" sz="1000" dirty="0"/>
              <a:t>(Cabernet franc) </a:t>
            </a:r>
            <a:r>
              <a:rPr lang="ko-KR" altLang="en-US" sz="1000" dirty="0"/>
              <a:t>품종을 사용하는 레드와인으로서 처음에는 꽃</a:t>
            </a:r>
            <a:r>
              <a:rPr lang="en-US" altLang="ko-KR" sz="1000" dirty="0"/>
              <a:t>, </a:t>
            </a:r>
            <a:r>
              <a:rPr lang="ko-KR" altLang="en-US" sz="1000" dirty="0"/>
              <a:t>특히 </a:t>
            </a:r>
            <a:r>
              <a:rPr lang="ko-KR" altLang="en-US" sz="1000" dirty="0" err="1"/>
              <a:t>제비꽃향이</a:t>
            </a:r>
            <a:r>
              <a:rPr lang="ko-KR" altLang="en-US" sz="1000" dirty="0"/>
              <a:t> 두드러지지만 시간이 지날수록 </a:t>
            </a:r>
            <a:r>
              <a:rPr lang="ko-KR" altLang="en-US" sz="1000" dirty="0" err="1"/>
              <a:t>과일향</a:t>
            </a:r>
            <a:r>
              <a:rPr lang="en-US" altLang="ko-KR" sz="1000" dirty="0"/>
              <a:t>(</a:t>
            </a:r>
            <a:r>
              <a:rPr lang="ko-KR" altLang="en-US" sz="1000" dirty="0"/>
              <a:t>딸기</a:t>
            </a:r>
            <a:r>
              <a:rPr lang="en-US" altLang="ko-KR" sz="1000" dirty="0"/>
              <a:t>)</a:t>
            </a:r>
            <a:r>
              <a:rPr lang="ko-KR" altLang="en-US" sz="1000" dirty="0"/>
              <a:t>으로 변함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sz="1000" dirty="0"/>
              <a:t>- </a:t>
            </a:r>
            <a:r>
              <a:rPr lang="ko-KR" altLang="en-US" sz="1000" dirty="0" err="1"/>
              <a:t>부브레</a:t>
            </a:r>
            <a:r>
              <a:rPr lang="en-US" altLang="ko-KR" sz="1000" dirty="0"/>
              <a:t>(Vouvray) - </a:t>
            </a:r>
            <a:r>
              <a:rPr lang="ko-KR" altLang="en-US" sz="1000" dirty="0" err="1"/>
              <a:t>슈넹</a:t>
            </a:r>
            <a:r>
              <a:rPr lang="en-US" altLang="ko-KR" sz="1000" dirty="0"/>
              <a:t>(Chenin) </a:t>
            </a:r>
            <a:r>
              <a:rPr lang="ko-KR" altLang="en-US" sz="1000" dirty="0"/>
              <a:t>품종만이 사용되는 화이트와인으로 드라이하거나 반쯤 드라이한 또는 부드러우며</a:t>
            </a:r>
            <a:r>
              <a:rPr lang="en-US" altLang="ko-KR" sz="1000" dirty="0"/>
              <a:t>(</a:t>
            </a:r>
            <a:r>
              <a:rPr lang="ko-KR" altLang="en-US" sz="1000" dirty="0" err="1"/>
              <a:t>므왈레</a:t>
            </a:r>
            <a:r>
              <a:rPr lang="ko-KR" altLang="en-US" sz="1000" dirty="0"/>
              <a:t> </a:t>
            </a:r>
            <a:r>
              <a:rPr lang="en-US" altLang="ko-KR" sz="1000" dirty="0"/>
              <a:t>: </a:t>
            </a:r>
            <a:r>
              <a:rPr lang="en-US" altLang="ko-KR" sz="1000" dirty="0" err="1"/>
              <a:t>moelleux</a:t>
            </a:r>
            <a:r>
              <a:rPr lang="en-US" altLang="ko-KR" sz="1000" dirty="0"/>
              <a:t>) </a:t>
            </a:r>
            <a:r>
              <a:rPr lang="ko-KR" altLang="en-US" sz="1000" dirty="0"/>
              <a:t>신선한 </a:t>
            </a:r>
            <a:r>
              <a:rPr lang="ko-KR" altLang="en-US" sz="1000" dirty="0" err="1"/>
              <a:t>포도향</a:t>
            </a:r>
            <a:r>
              <a:rPr lang="en-US" altLang="ko-KR" sz="1000" dirty="0"/>
              <a:t>, </a:t>
            </a:r>
            <a:r>
              <a:rPr lang="ko-KR" altLang="en-US" sz="1000" dirty="0"/>
              <a:t>잘 익은 </a:t>
            </a:r>
            <a:r>
              <a:rPr lang="ko-KR" altLang="en-US" sz="1000" dirty="0" err="1"/>
              <a:t>마르멜고</a:t>
            </a:r>
            <a:r>
              <a:rPr lang="en-US" altLang="ko-KR" sz="1000" dirty="0"/>
              <a:t>, </a:t>
            </a:r>
            <a:r>
              <a:rPr lang="ko-KR" altLang="en-US" sz="1000" dirty="0"/>
              <a:t>아카시아 향이 나는 와인</a:t>
            </a:r>
            <a:r>
              <a:rPr lang="en-US" altLang="ko-KR" sz="1000" dirty="0"/>
              <a:t>.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sz="1000" dirty="0"/>
              <a:t>- </a:t>
            </a:r>
            <a:r>
              <a:rPr lang="ko-KR" altLang="en-US" sz="1000" dirty="0" err="1"/>
              <a:t>몽루이</a:t>
            </a:r>
            <a:r>
              <a:rPr lang="en-US" altLang="ko-KR" sz="1000" dirty="0"/>
              <a:t>(</a:t>
            </a:r>
            <a:r>
              <a:rPr lang="en-US" altLang="ko-KR" sz="1000" dirty="0" err="1"/>
              <a:t>Montlouis</a:t>
            </a:r>
            <a:r>
              <a:rPr lang="en-US" altLang="ko-KR" sz="1000" dirty="0"/>
              <a:t>) - </a:t>
            </a:r>
            <a:r>
              <a:rPr lang="ko-KR" altLang="en-US" sz="1000" dirty="0"/>
              <a:t>드라이하거나 반쯤 드라이한 또는 부드러운 와인이 있으며 그 외에 거품이 일거나 </a:t>
            </a:r>
            <a:r>
              <a:rPr lang="ko-KR" altLang="en-US" sz="1000" dirty="0" err="1"/>
              <a:t>탄산성</a:t>
            </a:r>
            <a:r>
              <a:rPr lang="ko-KR" altLang="en-US" sz="1000" dirty="0"/>
              <a:t> 기포가 형성되는 것도 있음</a:t>
            </a:r>
            <a:r>
              <a:rPr lang="en-US" altLang="ko-KR" sz="1000" dirty="0"/>
              <a:t>.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sz="1000" dirty="0"/>
              <a:t>- </a:t>
            </a:r>
            <a:r>
              <a:rPr lang="ko-KR" altLang="en-US" sz="1000" dirty="0" err="1"/>
              <a:t>뚜렌</a:t>
            </a:r>
            <a:r>
              <a:rPr lang="en-US" altLang="ko-KR" sz="1000" dirty="0"/>
              <a:t>(Touraine) - </a:t>
            </a:r>
            <a:r>
              <a:rPr lang="ko-KR" altLang="en-US" sz="1000" dirty="0"/>
              <a:t>총 면적 </a:t>
            </a:r>
            <a:r>
              <a:rPr lang="en-US" altLang="ko-KR" sz="1000" dirty="0"/>
              <a:t>5,000ha</a:t>
            </a:r>
            <a:r>
              <a:rPr lang="ko-KR" altLang="en-US" sz="1000" dirty="0"/>
              <a:t>의 포도원으로 화이트</a:t>
            </a:r>
            <a:r>
              <a:rPr lang="en-US" altLang="ko-KR" sz="1000" dirty="0"/>
              <a:t>, </a:t>
            </a:r>
            <a:r>
              <a:rPr lang="ko-KR" altLang="en-US" sz="1000" dirty="0" err="1"/>
              <a:t>로제</a:t>
            </a:r>
            <a:r>
              <a:rPr lang="en-US" altLang="ko-KR" sz="1000" dirty="0"/>
              <a:t>, </a:t>
            </a:r>
            <a:r>
              <a:rPr lang="ko-KR" altLang="en-US" sz="1000" dirty="0" err="1"/>
              <a:t>레드와인이</a:t>
            </a:r>
            <a:r>
              <a:rPr lang="ko-KR" altLang="en-US" sz="1000" dirty="0"/>
              <a:t> 생산되며 </a:t>
            </a:r>
            <a:r>
              <a:rPr lang="en-US" altLang="ko-KR" sz="1000" dirty="0"/>
              <a:t>"</a:t>
            </a:r>
            <a:r>
              <a:rPr lang="ko-KR" altLang="en-US" sz="1000" dirty="0" err="1"/>
              <a:t>가메이</a:t>
            </a:r>
            <a:r>
              <a:rPr lang="ko-KR" altLang="en-US" sz="1000" dirty="0"/>
              <a:t> 드 </a:t>
            </a:r>
            <a:r>
              <a:rPr lang="ko-KR" altLang="en-US" sz="1000" dirty="0" err="1"/>
              <a:t>뚜렌</a:t>
            </a:r>
            <a:r>
              <a:rPr lang="en-US" altLang="ko-KR" sz="1000" dirty="0"/>
              <a:t>(Gamay de Touraine)"</a:t>
            </a:r>
            <a:r>
              <a:rPr lang="ko-KR" altLang="en-US" sz="1000" dirty="0"/>
              <a:t>과 같이 저장기간을 거치지 않고 곧장 출하되는 와인도 만들어짐</a:t>
            </a:r>
          </a:p>
          <a:p>
            <a:pPr>
              <a:lnSpc>
                <a:spcPct val="120000"/>
              </a:lnSpc>
            </a:pPr>
            <a:endParaRPr lang="en-US" altLang="ko-KR" sz="1000" dirty="0"/>
          </a:p>
        </p:txBody>
      </p:sp>
      <p:sp>
        <p:nvSpPr>
          <p:cNvPr id="4" name="직사각형 3"/>
          <p:cNvSpPr/>
          <p:nvPr/>
        </p:nvSpPr>
        <p:spPr>
          <a:xfrm>
            <a:off x="7184809" y="6488668"/>
            <a:ext cx="19591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0000FF"/>
                </a:solidFill>
              </a:rPr>
              <a:t>발 드 </a:t>
            </a:r>
            <a:r>
              <a:rPr lang="ko-KR" altLang="en-US" dirty="0" err="1">
                <a:solidFill>
                  <a:srgbClr val="0000FF"/>
                </a:solidFill>
              </a:rPr>
              <a:t>르와르</a:t>
            </a:r>
            <a:r>
              <a:rPr lang="ko-KR" altLang="en-US" dirty="0">
                <a:solidFill>
                  <a:srgbClr val="0000FF"/>
                </a:solidFill>
              </a:rPr>
              <a:t> 지방</a:t>
            </a:r>
          </a:p>
        </p:txBody>
      </p:sp>
    </p:spTree>
    <p:extLst>
      <p:ext uri="{BB962C8B-B14F-4D97-AF65-F5344CB8AC3E}">
        <p14:creationId xmlns:p14="http://schemas.microsoft.com/office/powerpoint/2010/main" val="141248078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중앙 프랑스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79699" y="1065007"/>
            <a:ext cx="8600739" cy="5486400"/>
          </a:xfrm>
        </p:spPr>
        <p:txBody>
          <a:bodyPr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ko-KR" altLang="en-US" dirty="0" err="1"/>
              <a:t>르와르</a:t>
            </a:r>
            <a:r>
              <a:rPr lang="ko-KR" altLang="en-US" dirty="0"/>
              <a:t> 강을 거슬러 올라가면서</a:t>
            </a:r>
            <a:r>
              <a:rPr lang="en-US" altLang="ko-KR" dirty="0"/>
              <a:t>, </a:t>
            </a:r>
            <a:r>
              <a:rPr lang="ko-KR" altLang="en-US" dirty="0"/>
              <a:t>강 한편에는 </a:t>
            </a:r>
            <a:r>
              <a:rPr lang="ko-KR" altLang="en-US" dirty="0" err="1"/>
              <a:t>뿌이</a:t>
            </a:r>
            <a:r>
              <a:rPr lang="ko-KR" altLang="en-US" dirty="0"/>
              <a:t> </a:t>
            </a:r>
            <a:r>
              <a:rPr lang="ko-KR" altLang="en-US" dirty="0" err="1"/>
              <a:t>휴메</a:t>
            </a:r>
            <a:r>
              <a:rPr lang="en-US" altLang="ko-KR" dirty="0"/>
              <a:t>(</a:t>
            </a:r>
            <a:r>
              <a:rPr lang="en-US" altLang="ko-KR" dirty="0" err="1"/>
              <a:t>Pouilly</a:t>
            </a:r>
            <a:r>
              <a:rPr lang="en-US" altLang="ko-KR" dirty="0"/>
              <a:t> Fume)</a:t>
            </a:r>
            <a:r>
              <a:rPr lang="ko-KR" altLang="en-US" dirty="0"/>
              <a:t>와 </a:t>
            </a:r>
            <a:r>
              <a:rPr lang="ko-KR" altLang="en-US" dirty="0" err="1"/>
              <a:t>뿌이</a:t>
            </a:r>
            <a:r>
              <a:rPr lang="ko-KR" altLang="en-US" dirty="0"/>
              <a:t> </a:t>
            </a:r>
            <a:r>
              <a:rPr lang="ko-KR" altLang="en-US" dirty="0" err="1"/>
              <a:t>쉬르</a:t>
            </a:r>
            <a:r>
              <a:rPr lang="ko-KR" altLang="en-US" dirty="0"/>
              <a:t> </a:t>
            </a:r>
            <a:r>
              <a:rPr lang="ko-KR" altLang="en-US" dirty="0" err="1"/>
              <a:t>르와르</a:t>
            </a:r>
            <a:r>
              <a:rPr lang="en-US" altLang="ko-KR" dirty="0"/>
              <a:t>(</a:t>
            </a:r>
            <a:r>
              <a:rPr lang="en-US" altLang="ko-KR" dirty="0" err="1"/>
              <a:t>Pouilly</a:t>
            </a:r>
            <a:r>
              <a:rPr lang="en-US" altLang="ko-KR" dirty="0"/>
              <a:t> sur Loire) </a:t>
            </a:r>
            <a:r>
              <a:rPr lang="ko-KR" altLang="en-US" dirty="0"/>
              <a:t>화이트와인이</a:t>
            </a:r>
            <a:r>
              <a:rPr lang="en-US" altLang="ko-KR" dirty="0"/>
              <a:t>, </a:t>
            </a:r>
            <a:r>
              <a:rPr lang="ko-KR" altLang="en-US" dirty="0"/>
              <a:t>그 반대편에서는 새콤하고 과일 향미가 나는 </a:t>
            </a:r>
            <a:r>
              <a:rPr lang="ko-KR" altLang="en-US" dirty="0" err="1"/>
              <a:t>상세르</a:t>
            </a:r>
            <a:r>
              <a:rPr lang="en-US" altLang="ko-KR" dirty="0"/>
              <a:t>(Sancerre) </a:t>
            </a:r>
            <a:r>
              <a:rPr lang="ko-KR" altLang="en-US" dirty="0"/>
              <a:t>화이트와인이 생산된다</a:t>
            </a:r>
            <a:endParaRPr lang="en-US" altLang="ko-KR" dirty="0"/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- </a:t>
            </a:r>
            <a:r>
              <a:rPr lang="ko-KR" altLang="en-US" dirty="0" err="1"/>
              <a:t>뿌이</a:t>
            </a:r>
            <a:r>
              <a:rPr lang="ko-KR" altLang="en-US" dirty="0"/>
              <a:t> </a:t>
            </a:r>
            <a:r>
              <a:rPr lang="ko-KR" altLang="en-US" dirty="0" err="1"/>
              <a:t>퓌메</a:t>
            </a:r>
            <a:r>
              <a:rPr lang="en-US" altLang="ko-KR" dirty="0"/>
              <a:t>(</a:t>
            </a:r>
            <a:r>
              <a:rPr lang="en-US" altLang="ko-KR" dirty="0" err="1"/>
              <a:t>Pouilly</a:t>
            </a:r>
            <a:r>
              <a:rPr lang="en-US" altLang="ko-KR" dirty="0"/>
              <a:t> Fume) : </a:t>
            </a:r>
            <a:r>
              <a:rPr lang="ko-KR" altLang="en-US" dirty="0"/>
              <a:t>화이트와인 </a:t>
            </a:r>
            <a:r>
              <a:rPr lang="en-US" altLang="ko-KR" dirty="0"/>
              <a:t>- </a:t>
            </a:r>
            <a:r>
              <a:rPr lang="ko-KR" altLang="en-US" dirty="0" err="1"/>
              <a:t>쇼비뇽</a:t>
            </a:r>
            <a:r>
              <a:rPr lang="ko-KR" altLang="en-US" dirty="0"/>
              <a:t> </a:t>
            </a:r>
            <a:r>
              <a:rPr lang="ko-KR" altLang="en-US" dirty="0" err="1"/>
              <a:t>블랑</a:t>
            </a:r>
            <a:r>
              <a:rPr lang="en-US" altLang="ko-KR" dirty="0"/>
              <a:t>(</a:t>
            </a:r>
            <a:r>
              <a:rPr lang="en-US" altLang="ko-KR" dirty="0" err="1"/>
              <a:t>Sauvignin</a:t>
            </a:r>
            <a:r>
              <a:rPr lang="en-US" altLang="ko-KR" dirty="0"/>
              <a:t> Blanc)</a:t>
            </a:r>
            <a:r>
              <a:rPr lang="ko-KR" altLang="en-US" dirty="0"/>
              <a:t>종으로서 루이 </a:t>
            </a:r>
            <a:r>
              <a:rPr lang="en-US" altLang="ko-KR" dirty="0"/>
              <a:t>16</a:t>
            </a:r>
            <a:r>
              <a:rPr lang="ko-KR" altLang="en-US" dirty="0"/>
              <a:t>세의 왕비 </a:t>
            </a:r>
            <a:r>
              <a:rPr lang="ko-KR" altLang="en-US" dirty="0" err="1"/>
              <a:t>마리앙뜨와네뜨가</a:t>
            </a:r>
            <a:r>
              <a:rPr lang="ko-KR" altLang="en-US" dirty="0"/>
              <a:t> 애음했다</a:t>
            </a:r>
            <a:r>
              <a:rPr lang="en-US" altLang="ko-KR" dirty="0"/>
              <a:t>. </a:t>
            </a:r>
            <a:r>
              <a:rPr lang="ko-KR" altLang="en-US" dirty="0"/>
              <a:t>석회질이 풍부한 토양의 포도원에 </a:t>
            </a:r>
            <a:r>
              <a:rPr lang="en-US" altLang="ko-KR" dirty="0" err="1"/>
              <a:t>Sauvignin</a:t>
            </a:r>
            <a:r>
              <a:rPr lang="en-US" altLang="ko-KR" dirty="0"/>
              <a:t> Blanc</a:t>
            </a:r>
            <a:r>
              <a:rPr lang="ko-KR" altLang="en-US" dirty="0"/>
              <a:t>종이 재배되고 있는데</a:t>
            </a:r>
            <a:r>
              <a:rPr lang="en-US" altLang="ko-KR" dirty="0"/>
              <a:t>, </a:t>
            </a:r>
            <a:r>
              <a:rPr lang="ko-KR" altLang="en-US" dirty="0"/>
              <a:t>이 지방에서는 </a:t>
            </a:r>
            <a:r>
              <a:rPr lang="ko-KR" altLang="en-US" dirty="0" err="1"/>
              <a:t>블랑</a:t>
            </a:r>
            <a:r>
              <a:rPr lang="ko-KR" altLang="en-US" dirty="0"/>
              <a:t> </a:t>
            </a:r>
            <a:r>
              <a:rPr lang="ko-KR" altLang="en-US" dirty="0" err="1"/>
              <a:t>퓌메</a:t>
            </a:r>
            <a:r>
              <a:rPr lang="en-US" altLang="ko-KR" dirty="0"/>
              <a:t>(Blanc Fume)</a:t>
            </a:r>
            <a:r>
              <a:rPr lang="ko-KR" altLang="en-US" dirty="0"/>
              <a:t>와인을 생산한다</a:t>
            </a:r>
            <a:r>
              <a:rPr lang="en-US" altLang="ko-KR" dirty="0"/>
              <a:t>. </a:t>
            </a:r>
            <a:r>
              <a:rPr lang="ko-KR" altLang="en-US" dirty="0"/>
              <a:t>녹색을 띤 아름다운 색깔을 가지며 상쾌하고 </a:t>
            </a:r>
            <a:r>
              <a:rPr lang="ko-KR" altLang="en-US" dirty="0" err="1"/>
              <a:t>과일향이</a:t>
            </a:r>
            <a:r>
              <a:rPr lang="ko-KR" altLang="en-US" dirty="0"/>
              <a:t> 강한 드라이 와인</a:t>
            </a:r>
            <a:r>
              <a:rPr lang="en-US" altLang="ko-KR" dirty="0"/>
              <a:t>(Dry wine)</a:t>
            </a:r>
            <a:r>
              <a:rPr lang="ko-KR" altLang="en-US" dirty="0"/>
              <a:t>이다</a:t>
            </a:r>
            <a:r>
              <a:rPr lang="en-US" altLang="ko-KR" dirty="0"/>
              <a:t>. </a:t>
            </a:r>
            <a:r>
              <a:rPr lang="ko-KR" altLang="en-US" dirty="0" err="1"/>
              <a:t>뿌이</a:t>
            </a:r>
            <a:r>
              <a:rPr lang="ko-KR" altLang="en-US" dirty="0"/>
              <a:t> </a:t>
            </a:r>
            <a:r>
              <a:rPr lang="ko-KR" altLang="en-US" dirty="0" err="1"/>
              <a:t>퓌메</a:t>
            </a:r>
            <a:r>
              <a:rPr lang="ko-KR" altLang="en-US" dirty="0"/>
              <a:t> 와인은 우리 </a:t>
            </a:r>
            <a:r>
              <a:rPr lang="en-US" altLang="ko-KR" dirty="0"/>
              <a:t>16</a:t>
            </a:r>
            <a:r>
              <a:rPr lang="ko-KR" altLang="en-US" dirty="0"/>
              <a:t>세의 왕비 </a:t>
            </a:r>
            <a:r>
              <a:rPr lang="ko-KR" altLang="en-US" dirty="0" err="1"/>
              <a:t>앙뜨와네뜨가</a:t>
            </a:r>
            <a:r>
              <a:rPr lang="ko-KR" altLang="en-US" dirty="0"/>
              <a:t> 즐겨 마셨다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- </a:t>
            </a:r>
            <a:r>
              <a:rPr lang="ko-KR" altLang="en-US" dirty="0" err="1"/>
              <a:t>뿌이</a:t>
            </a:r>
            <a:r>
              <a:rPr lang="ko-KR" altLang="en-US" dirty="0"/>
              <a:t> </a:t>
            </a:r>
            <a:r>
              <a:rPr lang="ko-KR" altLang="en-US" dirty="0" err="1"/>
              <a:t>쉬르</a:t>
            </a:r>
            <a:r>
              <a:rPr lang="ko-KR" altLang="en-US" dirty="0"/>
              <a:t> </a:t>
            </a:r>
            <a:r>
              <a:rPr lang="ko-KR" altLang="en-US" dirty="0" err="1"/>
              <a:t>르와르</a:t>
            </a:r>
            <a:r>
              <a:rPr lang="en-US" altLang="ko-KR" dirty="0"/>
              <a:t>(</a:t>
            </a:r>
            <a:r>
              <a:rPr lang="en-US" altLang="ko-KR" dirty="0" err="1"/>
              <a:t>Pouilly</a:t>
            </a:r>
            <a:r>
              <a:rPr lang="en-US" altLang="ko-KR" dirty="0"/>
              <a:t> Sur Loire) - </a:t>
            </a:r>
            <a:r>
              <a:rPr lang="ko-KR" altLang="en-US" dirty="0" err="1"/>
              <a:t>샤쓸라</a:t>
            </a:r>
            <a:r>
              <a:rPr lang="en-US" altLang="ko-KR" dirty="0"/>
              <a:t>(</a:t>
            </a:r>
            <a:r>
              <a:rPr lang="en-US" altLang="ko-KR" dirty="0" err="1"/>
              <a:t>Chasslas</a:t>
            </a:r>
            <a:r>
              <a:rPr lang="en-US" altLang="ko-KR" dirty="0"/>
              <a:t>) </a:t>
            </a:r>
            <a:r>
              <a:rPr lang="ko-KR" altLang="en-US" dirty="0"/>
              <a:t>종의 포도로 화이트와인을 생산하나 </a:t>
            </a:r>
            <a:r>
              <a:rPr lang="ko-KR" altLang="en-US" dirty="0" err="1"/>
              <a:t>뿌이</a:t>
            </a:r>
            <a:r>
              <a:rPr lang="ko-KR" altLang="en-US" dirty="0"/>
              <a:t> </a:t>
            </a:r>
            <a:r>
              <a:rPr lang="ko-KR" altLang="en-US" dirty="0" err="1"/>
              <a:t>퓌메</a:t>
            </a:r>
            <a:r>
              <a:rPr lang="en-US" altLang="ko-KR" dirty="0"/>
              <a:t>(</a:t>
            </a:r>
            <a:r>
              <a:rPr lang="en-US" altLang="ko-KR" dirty="0" err="1"/>
              <a:t>Pouilly</a:t>
            </a:r>
            <a:r>
              <a:rPr lang="en-US" altLang="ko-KR" dirty="0"/>
              <a:t> Fume) </a:t>
            </a:r>
            <a:r>
              <a:rPr lang="ko-KR" altLang="en-US" dirty="0"/>
              <a:t>와인보다 질이 좀 떨어진다</a:t>
            </a:r>
            <a:r>
              <a:rPr lang="en-US" altLang="ko-KR" dirty="0"/>
              <a:t>.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- </a:t>
            </a:r>
            <a:r>
              <a:rPr lang="ko-KR" altLang="en-US" dirty="0" err="1"/>
              <a:t>상세르</a:t>
            </a:r>
            <a:r>
              <a:rPr lang="en-US" altLang="ko-KR" dirty="0"/>
              <a:t>(Sancerre) : </a:t>
            </a:r>
            <a:r>
              <a:rPr lang="ko-KR" altLang="en-US" dirty="0"/>
              <a:t>화이트</a:t>
            </a:r>
            <a:r>
              <a:rPr lang="en-US" altLang="ko-KR" dirty="0"/>
              <a:t>, </a:t>
            </a:r>
            <a:r>
              <a:rPr lang="ko-KR" altLang="en-US" dirty="0"/>
              <a:t>레드</a:t>
            </a:r>
            <a:r>
              <a:rPr lang="en-US" altLang="ko-KR" dirty="0"/>
              <a:t>, </a:t>
            </a:r>
            <a:r>
              <a:rPr lang="ko-KR" altLang="en-US" dirty="0" err="1"/>
              <a:t>로제</a:t>
            </a:r>
            <a:r>
              <a:rPr lang="ko-KR" altLang="en-US" dirty="0"/>
              <a:t> </a:t>
            </a:r>
            <a:r>
              <a:rPr lang="en-US" altLang="ko-KR" dirty="0"/>
              <a:t>- </a:t>
            </a:r>
            <a:r>
              <a:rPr lang="ko-KR" altLang="en-US" dirty="0"/>
              <a:t>과실 풍미가 풍부하고 맛이 좋은 드라이 화이트와인 은</a:t>
            </a:r>
            <a:r>
              <a:rPr lang="en-US" altLang="ko-KR" dirty="0"/>
              <a:t> </a:t>
            </a:r>
            <a:r>
              <a:rPr lang="ko-KR" altLang="en-US" dirty="0" err="1"/>
              <a:t>쇼비뇽</a:t>
            </a:r>
            <a:r>
              <a:rPr lang="ko-KR" altLang="en-US" dirty="0"/>
              <a:t> </a:t>
            </a:r>
            <a:r>
              <a:rPr lang="ko-KR" altLang="en-US" dirty="0" err="1"/>
              <a:t>블랑</a:t>
            </a:r>
            <a:r>
              <a:rPr lang="en-US" altLang="ko-KR" dirty="0"/>
              <a:t>(</a:t>
            </a:r>
            <a:r>
              <a:rPr lang="en-US" altLang="ko-KR" dirty="0" err="1"/>
              <a:t>Sauvignin</a:t>
            </a:r>
            <a:r>
              <a:rPr lang="en-US" altLang="ko-KR" dirty="0"/>
              <a:t> Blanc)</a:t>
            </a:r>
            <a:r>
              <a:rPr lang="ko-KR" altLang="en-US" dirty="0"/>
              <a:t>종으로부터</a:t>
            </a:r>
            <a:r>
              <a:rPr lang="en-US" altLang="ko-KR" dirty="0"/>
              <a:t>. </a:t>
            </a:r>
            <a:r>
              <a:rPr lang="ko-KR" altLang="en-US" dirty="0"/>
              <a:t>가볍고 좋은 향미의 </a:t>
            </a:r>
            <a:r>
              <a:rPr lang="ko-KR" altLang="en-US" dirty="0" err="1"/>
              <a:t>레드와인은</a:t>
            </a:r>
            <a:r>
              <a:rPr lang="en-US" altLang="ko-KR" dirty="0"/>
              <a:t> </a:t>
            </a:r>
            <a:r>
              <a:rPr lang="ko-KR" altLang="en-US" dirty="0" err="1"/>
              <a:t>피노</a:t>
            </a:r>
            <a:r>
              <a:rPr lang="ko-KR" altLang="en-US" dirty="0"/>
              <a:t> </a:t>
            </a:r>
            <a:r>
              <a:rPr lang="ko-KR" altLang="en-US" dirty="0" err="1"/>
              <a:t>느와</a:t>
            </a:r>
            <a:r>
              <a:rPr lang="en-US" altLang="ko-KR" dirty="0"/>
              <a:t>(Pinot Noir) </a:t>
            </a:r>
            <a:r>
              <a:rPr lang="ko-KR" altLang="en-US" dirty="0"/>
              <a:t>종과 </a:t>
            </a:r>
            <a:r>
              <a:rPr lang="ko-KR" altLang="en-US" dirty="0" err="1"/>
              <a:t>가메이</a:t>
            </a:r>
            <a:r>
              <a:rPr lang="en-US" altLang="ko-KR" dirty="0"/>
              <a:t>(Gamay)</a:t>
            </a:r>
            <a:r>
              <a:rPr lang="ko-KR" altLang="en-US" dirty="0"/>
              <a:t>종으로 만들어진다</a:t>
            </a:r>
            <a:r>
              <a:rPr lang="en-US" altLang="ko-KR" dirty="0"/>
              <a:t>. </a:t>
            </a:r>
            <a:r>
              <a:rPr lang="ko-KR" altLang="en-US" dirty="0"/>
              <a:t>생산량은 많지 않다</a:t>
            </a:r>
            <a:endParaRPr lang="en-US" altLang="ko-KR" dirty="0"/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- </a:t>
            </a:r>
            <a:r>
              <a:rPr lang="ko-KR" altLang="en-US" dirty="0" err="1"/>
              <a:t>깽씨</a:t>
            </a:r>
            <a:r>
              <a:rPr lang="en-US" altLang="ko-KR" dirty="0"/>
              <a:t>(Quincy) - </a:t>
            </a:r>
            <a:r>
              <a:rPr lang="ko-KR" altLang="en-US" dirty="0" err="1"/>
              <a:t>쉐르</a:t>
            </a:r>
            <a:r>
              <a:rPr lang="en-US" altLang="ko-KR" dirty="0"/>
              <a:t>(Cher) </a:t>
            </a:r>
            <a:r>
              <a:rPr lang="ko-KR" altLang="en-US" dirty="0"/>
              <a:t>지방의 가장자리에 위치하여 </a:t>
            </a:r>
            <a:r>
              <a:rPr lang="ko-KR" altLang="en-US" dirty="0" err="1"/>
              <a:t>쑈비뇽을</a:t>
            </a:r>
            <a:r>
              <a:rPr lang="ko-KR" altLang="en-US" dirty="0"/>
              <a:t> 주로 재배하는 이 포도원은 화이트와인만을 생산한다</a:t>
            </a:r>
            <a:r>
              <a:rPr lang="en-US" altLang="ko-KR" dirty="0"/>
              <a:t>. AOC </a:t>
            </a:r>
            <a:r>
              <a:rPr lang="ko-KR" altLang="en-US" dirty="0" err="1"/>
              <a:t>깽씨는</a:t>
            </a:r>
            <a:r>
              <a:rPr lang="ko-KR" altLang="en-US" dirty="0"/>
              <a:t> 우아하며 </a:t>
            </a:r>
            <a:r>
              <a:rPr lang="ko-KR" altLang="en-US" dirty="0" err="1"/>
              <a:t>야채향과</a:t>
            </a:r>
            <a:r>
              <a:rPr lang="ko-KR" altLang="en-US" dirty="0"/>
              <a:t> 신선한 </a:t>
            </a:r>
            <a:r>
              <a:rPr lang="ko-KR" altLang="en-US" dirty="0" err="1"/>
              <a:t>민트향이</a:t>
            </a:r>
            <a:r>
              <a:rPr lang="ko-KR" altLang="en-US" dirty="0"/>
              <a:t> 많이 감도는 신선한 와인이다</a:t>
            </a:r>
            <a:r>
              <a:rPr lang="en-US" altLang="ko-KR" dirty="0"/>
              <a:t>.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- </a:t>
            </a:r>
            <a:r>
              <a:rPr lang="ko-KR" altLang="en-US" dirty="0" err="1"/>
              <a:t>뢰이이</a:t>
            </a:r>
            <a:r>
              <a:rPr lang="en-US" altLang="ko-KR" dirty="0"/>
              <a:t>(</a:t>
            </a:r>
            <a:r>
              <a:rPr lang="en-US" altLang="ko-KR" dirty="0" err="1"/>
              <a:t>Reuilly</a:t>
            </a:r>
            <a:r>
              <a:rPr lang="en-US" altLang="ko-KR" dirty="0"/>
              <a:t>) - </a:t>
            </a:r>
            <a:r>
              <a:rPr lang="ko-KR" altLang="en-US" dirty="0"/>
              <a:t>이 곳 </a:t>
            </a:r>
            <a:r>
              <a:rPr lang="ko-KR" altLang="en-US" dirty="0" err="1"/>
              <a:t>떼루아르에</a:t>
            </a:r>
            <a:r>
              <a:rPr lang="ko-KR" altLang="en-US" dirty="0"/>
              <a:t> 매우 잘 적응한 </a:t>
            </a:r>
            <a:r>
              <a:rPr lang="ko-KR" altLang="en-US" dirty="0" err="1"/>
              <a:t>쇼비뇽</a:t>
            </a:r>
            <a:r>
              <a:rPr lang="ko-KR" altLang="en-US" dirty="0"/>
              <a:t> </a:t>
            </a:r>
            <a:r>
              <a:rPr lang="ko-KR" altLang="en-US" dirty="0" err="1"/>
              <a:t>블랑은</a:t>
            </a:r>
            <a:r>
              <a:rPr lang="ko-KR" altLang="en-US" dirty="0"/>
              <a:t> </a:t>
            </a:r>
            <a:r>
              <a:rPr lang="ko-KR" altLang="en-US" dirty="0" err="1"/>
              <a:t>과일향이</a:t>
            </a:r>
            <a:r>
              <a:rPr lang="ko-KR" altLang="en-US" dirty="0"/>
              <a:t> 매우 좋은 </a:t>
            </a:r>
            <a:r>
              <a:rPr lang="ko-KR" altLang="en-US" dirty="0" err="1"/>
              <a:t>무감미</a:t>
            </a:r>
            <a:r>
              <a:rPr lang="ko-KR" altLang="en-US" dirty="0"/>
              <a:t> 화이트와인인 </a:t>
            </a:r>
            <a:r>
              <a:rPr lang="ko-KR" altLang="en-US" dirty="0" err="1"/>
              <a:t>뢰이이</a:t>
            </a:r>
            <a:r>
              <a:rPr lang="ko-KR" altLang="en-US" dirty="0"/>
              <a:t> 와인의 주 품종을 이룬다</a:t>
            </a:r>
            <a:r>
              <a:rPr lang="en-US" altLang="ko-KR" dirty="0"/>
              <a:t>. </a:t>
            </a:r>
            <a:r>
              <a:rPr lang="ko-KR" altLang="en-US" dirty="0"/>
              <a:t>그 외 </a:t>
            </a:r>
            <a:r>
              <a:rPr lang="ko-KR" altLang="en-US" dirty="0" err="1"/>
              <a:t>삐노</a:t>
            </a:r>
            <a:r>
              <a:rPr lang="ko-KR" altLang="en-US" dirty="0"/>
              <a:t> </a:t>
            </a:r>
            <a:r>
              <a:rPr lang="ko-KR" altLang="en-US" dirty="0" err="1"/>
              <a:t>누아르</a:t>
            </a:r>
            <a:r>
              <a:rPr lang="ko-KR" altLang="en-US" dirty="0"/>
              <a:t> 품종으로 만든 맛이 매우 좋은 </a:t>
            </a:r>
            <a:r>
              <a:rPr lang="ko-KR" altLang="en-US" dirty="0" err="1"/>
              <a:t>로제와</a:t>
            </a:r>
            <a:r>
              <a:rPr lang="ko-KR" altLang="en-US" dirty="0"/>
              <a:t> 매혹적인 </a:t>
            </a:r>
            <a:r>
              <a:rPr lang="ko-KR" altLang="en-US" dirty="0" err="1"/>
              <a:t>레드와인</a:t>
            </a:r>
            <a:r>
              <a:rPr lang="ko-KR" altLang="en-US" dirty="0"/>
              <a:t> 등이 있다</a:t>
            </a:r>
          </a:p>
          <a:p>
            <a:pPr>
              <a:lnSpc>
                <a:spcPct val="120000"/>
              </a:lnSpc>
            </a:pPr>
            <a:endParaRPr lang="en-US" altLang="ko-KR" dirty="0"/>
          </a:p>
        </p:txBody>
      </p:sp>
      <p:sp>
        <p:nvSpPr>
          <p:cNvPr id="4" name="직사각형 3"/>
          <p:cNvSpPr/>
          <p:nvPr/>
        </p:nvSpPr>
        <p:spPr>
          <a:xfrm>
            <a:off x="7752272" y="6433268"/>
            <a:ext cx="1391728" cy="40030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dirty="0">
                <a:solidFill>
                  <a:srgbClr val="0000FF"/>
                </a:solidFill>
              </a:rPr>
              <a:t>중앙 프랑스</a:t>
            </a:r>
          </a:p>
        </p:txBody>
      </p:sp>
    </p:spTree>
    <p:extLst>
      <p:ext uri="{BB962C8B-B14F-4D97-AF65-F5344CB8AC3E}">
        <p14:creationId xmlns:p14="http://schemas.microsoft.com/office/powerpoint/2010/main" val="125174845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399" y="301307"/>
            <a:ext cx="8352559" cy="6206236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독일</a:t>
            </a:r>
          </a:p>
        </p:txBody>
      </p:sp>
    </p:spTree>
    <p:extLst>
      <p:ext uri="{BB962C8B-B14F-4D97-AF65-F5344CB8AC3E}">
        <p14:creationId xmlns:p14="http://schemas.microsoft.com/office/powerpoint/2010/main" val="122129902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214" y="1498220"/>
            <a:ext cx="5752800" cy="503109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l="4357" t="2864" r="3647" b="2302"/>
          <a:stretch/>
        </p:blipFill>
        <p:spPr>
          <a:xfrm>
            <a:off x="5094651" y="1433384"/>
            <a:ext cx="3975207" cy="5152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0639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0291" y="416105"/>
            <a:ext cx="5508290" cy="5846299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79083" y="6303764"/>
            <a:ext cx="865961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/>
              <a:t>Pressing wine after the harvest; </a:t>
            </a:r>
            <a:r>
              <a:rPr lang="en-US" altLang="ko-KR" sz="2400" dirty="0" err="1"/>
              <a:t>Tacuinum</a:t>
            </a:r>
            <a:r>
              <a:rPr lang="en-US" altLang="ko-KR" sz="2400" dirty="0"/>
              <a:t> </a:t>
            </a:r>
            <a:r>
              <a:rPr lang="en-US" altLang="ko-KR" sz="2400" dirty="0" err="1"/>
              <a:t>Sanitatis</a:t>
            </a:r>
            <a:r>
              <a:rPr lang="en-US" altLang="ko-KR" sz="2400" dirty="0"/>
              <a:t>, 14th century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83783151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6260"/>
          <a:stretch/>
        </p:blipFill>
        <p:spPr>
          <a:xfrm>
            <a:off x="167833" y="1561894"/>
            <a:ext cx="8714203" cy="5032709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이태리와인 라벨</a:t>
            </a:r>
          </a:p>
        </p:txBody>
      </p:sp>
    </p:spTree>
    <p:extLst>
      <p:ext uri="{BB962C8B-B14F-4D97-AF65-F5344CB8AC3E}">
        <p14:creationId xmlns:p14="http://schemas.microsoft.com/office/powerpoint/2010/main" val="28345928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409" y="269658"/>
            <a:ext cx="8465373" cy="6299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14274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492" y="1174471"/>
            <a:ext cx="8310894" cy="5414151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스페인 와인</a:t>
            </a:r>
          </a:p>
        </p:txBody>
      </p:sp>
    </p:spTree>
    <p:extLst>
      <p:ext uri="{BB962C8B-B14F-4D97-AF65-F5344CB8AC3E}">
        <p14:creationId xmlns:p14="http://schemas.microsoft.com/office/powerpoint/2010/main" val="293353516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1137" y="519112"/>
            <a:ext cx="6181725" cy="581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79776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297" y="1124333"/>
            <a:ext cx="6712901" cy="5642227"/>
          </a:xfrm>
          <a:prstGeom prst="rect">
            <a:avLst/>
          </a:prstGeom>
          <a:ln>
            <a:noFill/>
          </a:ln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호주와인</a:t>
            </a:r>
            <a:endParaRPr lang="ko-KR" altLang="en-US" dirty="0"/>
          </a:p>
        </p:txBody>
      </p:sp>
      <p:sp>
        <p:nvSpPr>
          <p:cNvPr id="4" name="타원 3"/>
          <p:cNvSpPr/>
          <p:nvPr/>
        </p:nvSpPr>
        <p:spPr>
          <a:xfrm>
            <a:off x="3465959" y="2825331"/>
            <a:ext cx="2108048" cy="585873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사각형 설명선 5"/>
          <p:cNvSpPr/>
          <p:nvPr/>
        </p:nvSpPr>
        <p:spPr>
          <a:xfrm>
            <a:off x="6022994" y="430306"/>
            <a:ext cx="2862822" cy="2796988"/>
          </a:xfrm>
          <a:prstGeom prst="wedgeRoundRectCallout">
            <a:avLst>
              <a:gd name="adj1" fmla="val -67751"/>
              <a:gd name="adj2" fmla="val 44219"/>
              <a:gd name="adj3" fmla="val 1666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F0000"/>
                </a:solidFill>
              </a:rPr>
              <a:t>이렇게 </a:t>
            </a:r>
            <a:r>
              <a:rPr lang="en-US" altLang="ko-KR" sz="2000" dirty="0">
                <a:solidFill>
                  <a:srgbClr val="FF0000"/>
                </a:solidFill>
              </a:rPr>
              <a:t>broad</a:t>
            </a:r>
            <a:r>
              <a:rPr lang="ko-KR" altLang="en-US" sz="2000" dirty="0">
                <a:solidFill>
                  <a:srgbClr val="FF0000"/>
                </a:solidFill>
              </a:rPr>
              <a:t>한 </a:t>
            </a:r>
            <a:r>
              <a:rPr lang="ko-KR" altLang="en-US" sz="2000" dirty="0" err="1">
                <a:solidFill>
                  <a:srgbClr val="FF0000"/>
                </a:solidFill>
              </a:rPr>
              <a:t>산지명을</a:t>
            </a:r>
            <a:r>
              <a:rPr lang="ko-KR" altLang="en-US" sz="2000" dirty="0">
                <a:solidFill>
                  <a:srgbClr val="FF0000"/>
                </a:solidFill>
              </a:rPr>
              <a:t> 갖는 </a:t>
            </a:r>
            <a:r>
              <a:rPr lang="en-US" altLang="ko-KR" sz="2000" dirty="0">
                <a:solidFill>
                  <a:srgbClr val="FF0000"/>
                </a:solidFill>
              </a:rPr>
              <a:t>wine</a:t>
            </a:r>
            <a:r>
              <a:rPr lang="ko-KR" altLang="en-US" sz="2000" dirty="0">
                <a:solidFill>
                  <a:srgbClr val="FF0000"/>
                </a:solidFill>
              </a:rPr>
              <a:t>은 이 포도 저 포도를 모아서 </a:t>
            </a:r>
            <a:r>
              <a:rPr lang="en-US" altLang="ko-KR" sz="2000" dirty="0">
                <a:solidFill>
                  <a:srgbClr val="FF0000"/>
                </a:solidFill>
              </a:rPr>
              <a:t>wine</a:t>
            </a:r>
            <a:r>
              <a:rPr lang="ko-KR" altLang="en-US" sz="2000" dirty="0">
                <a:solidFill>
                  <a:srgbClr val="FF0000"/>
                </a:solidFill>
              </a:rPr>
              <a:t>을 만든 것으로  대개 품질이 낮다 </a:t>
            </a:r>
          </a:p>
        </p:txBody>
      </p:sp>
    </p:spTree>
    <p:extLst>
      <p:ext uri="{BB962C8B-B14F-4D97-AF65-F5344CB8AC3E}">
        <p14:creationId xmlns:p14="http://schemas.microsoft.com/office/powerpoint/2010/main" val="192289489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호주와인</a:t>
            </a:r>
            <a:r>
              <a:rPr lang="ko-KR" altLang="en-US" dirty="0"/>
              <a:t> 품질 </a:t>
            </a:r>
            <a:r>
              <a:rPr lang="en-US" altLang="ko-KR" dirty="0"/>
              <a:t>Langton’s Classification 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727" y="1133523"/>
            <a:ext cx="7863335" cy="247309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329" y="3439293"/>
            <a:ext cx="8179341" cy="186339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84555" y="5895191"/>
            <a:ext cx="2273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www.langtons.com.au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6811072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 와인의 적정온도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1325563"/>
            <a:ext cx="7886700" cy="5107510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ko-KR" altLang="en-US" dirty="0"/>
              <a:t> 무겁고 중후한 맛이 나는 적포도주  </a:t>
            </a:r>
            <a:r>
              <a:rPr lang="en-US" altLang="ko-KR" dirty="0"/>
              <a:t>- </a:t>
            </a:r>
            <a:r>
              <a:rPr lang="ko-KR" altLang="en-US" dirty="0" err="1"/>
              <a:t>보르도</a:t>
            </a:r>
            <a:r>
              <a:rPr lang="ko-KR" altLang="en-US" dirty="0"/>
              <a:t> 지역 와인</a:t>
            </a:r>
            <a:r>
              <a:rPr lang="en-US" altLang="ko-KR" dirty="0"/>
              <a:t>, </a:t>
            </a:r>
            <a:r>
              <a:rPr lang="ko-KR" altLang="en-US" dirty="0" err="1"/>
              <a:t>부르고뉴</a:t>
            </a:r>
            <a:r>
              <a:rPr lang="ko-KR" altLang="en-US" dirty="0"/>
              <a:t> 지역 와인</a:t>
            </a:r>
            <a:r>
              <a:rPr lang="en-US" altLang="ko-KR" dirty="0"/>
              <a:t>, </a:t>
            </a:r>
            <a:r>
              <a:rPr lang="ko-KR" altLang="en-US" dirty="0" err="1"/>
              <a:t>바롤로</a:t>
            </a:r>
            <a:r>
              <a:rPr lang="ko-KR" altLang="en-US" dirty="0"/>
              <a:t> 지역 와인   </a:t>
            </a:r>
            <a:r>
              <a:rPr lang="en-US" altLang="ko-KR" dirty="0"/>
              <a:t>16℃ ~ 18℃</a:t>
            </a:r>
          </a:p>
          <a:p>
            <a:pPr>
              <a:lnSpc>
                <a:spcPct val="120000"/>
              </a:lnSpc>
            </a:pPr>
            <a:endParaRPr lang="en-US" altLang="ko-KR" dirty="0"/>
          </a:p>
          <a:p>
            <a:pPr>
              <a:lnSpc>
                <a:spcPct val="120000"/>
              </a:lnSpc>
            </a:pPr>
            <a:r>
              <a:rPr lang="en-US" altLang="ko-KR" dirty="0"/>
              <a:t> </a:t>
            </a:r>
            <a:r>
              <a:rPr lang="ko-KR" altLang="en-US" dirty="0"/>
              <a:t>중간 정도의 무겁고 중후한 맛이 나는 적포도주 </a:t>
            </a:r>
            <a:r>
              <a:rPr lang="en-US" altLang="ko-KR" dirty="0"/>
              <a:t>- </a:t>
            </a:r>
            <a:r>
              <a:rPr lang="ko-KR" altLang="en-US" dirty="0" err="1"/>
              <a:t>론강</a:t>
            </a:r>
            <a:r>
              <a:rPr lang="ko-KR" altLang="en-US" dirty="0"/>
              <a:t> 계곡 지방 와인</a:t>
            </a:r>
            <a:r>
              <a:rPr lang="en-US" altLang="ko-KR" dirty="0"/>
              <a:t>, </a:t>
            </a:r>
            <a:r>
              <a:rPr lang="ko-KR" altLang="en-US" dirty="0" err="1"/>
              <a:t>보졸레</a:t>
            </a:r>
            <a:r>
              <a:rPr lang="en-US" altLang="ko-KR" dirty="0"/>
              <a:t>, </a:t>
            </a:r>
            <a:r>
              <a:rPr lang="ko-KR" altLang="en-US" dirty="0"/>
              <a:t>알자스</a:t>
            </a:r>
            <a:r>
              <a:rPr lang="en-US" altLang="ko-KR" dirty="0"/>
              <a:t>, </a:t>
            </a:r>
            <a:r>
              <a:rPr lang="ko-KR" altLang="en-US" dirty="0" err="1"/>
              <a:t>키안티</a:t>
            </a:r>
            <a:r>
              <a:rPr lang="ko-KR" altLang="en-US" dirty="0"/>
              <a:t> 와인   </a:t>
            </a:r>
            <a:r>
              <a:rPr lang="en-US" altLang="ko-KR" dirty="0"/>
              <a:t>13℃ ~ 15℃</a:t>
            </a:r>
          </a:p>
          <a:p>
            <a:pPr>
              <a:lnSpc>
                <a:spcPct val="120000"/>
              </a:lnSpc>
            </a:pPr>
            <a:endParaRPr lang="en-US" altLang="ko-KR" dirty="0"/>
          </a:p>
          <a:p>
            <a:pPr>
              <a:lnSpc>
                <a:spcPct val="120000"/>
              </a:lnSpc>
            </a:pPr>
            <a:r>
              <a:rPr lang="ko-KR" altLang="en-US" dirty="0"/>
              <a:t>가벼운 맛의 적포도주와 </a:t>
            </a:r>
            <a:r>
              <a:rPr lang="ko-KR" altLang="en-US" dirty="0" err="1"/>
              <a:t>로제와인</a:t>
            </a:r>
            <a:r>
              <a:rPr lang="ko-KR" altLang="en-US" dirty="0"/>
              <a:t>  </a:t>
            </a:r>
            <a:r>
              <a:rPr lang="en-US" altLang="ko-KR" dirty="0"/>
              <a:t>- </a:t>
            </a:r>
            <a:r>
              <a:rPr lang="ko-KR" altLang="en-US" dirty="0" err="1"/>
              <a:t>샤브리</a:t>
            </a:r>
            <a:r>
              <a:rPr lang="en-US" altLang="ko-KR" dirty="0"/>
              <a:t>, </a:t>
            </a:r>
            <a:r>
              <a:rPr lang="ko-KR" altLang="en-US" dirty="0" err="1"/>
              <a:t>무스까데</a:t>
            </a:r>
            <a:r>
              <a:rPr lang="en-US" altLang="ko-KR" dirty="0"/>
              <a:t>, </a:t>
            </a:r>
            <a:r>
              <a:rPr lang="ko-KR" altLang="en-US" dirty="0"/>
              <a:t>알자스 </a:t>
            </a:r>
            <a:r>
              <a:rPr lang="ko-KR" altLang="en-US" dirty="0" err="1"/>
              <a:t>리스링</a:t>
            </a:r>
            <a:r>
              <a:rPr lang="en-US" altLang="ko-KR" dirty="0"/>
              <a:t>, </a:t>
            </a:r>
            <a:r>
              <a:rPr lang="ko-KR" altLang="en-US" dirty="0"/>
              <a:t>양주 지방</a:t>
            </a:r>
            <a:r>
              <a:rPr lang="en-US" altLang="ko-KR" dirty="0"/>
              <a:t>, </a:t>
            </a:r>
            <a:r>
              <a:rPr lang="ko-KR" altLang="en-US" dirty="0" err="1"/>
              <a:t>로제</a:t>
            </a:r>
            <a:r>
              <a:rPr lang="ko-KR" altLang="en-US" dirty="0"/>
              <a:t> 와인  </a:t>
            </a:r>
            <a:r>
              <a:rPr lang="en-US" altLang="ko-KR" dirty="0"/>
              <a:t>10℃ ~ 13℃</a:t>
            </a:r>
          </a:p>
          <a:p>
            <a:pPr>
              <a:lnSpc>
                <a:spcPct val="120000"/>
              </a:lnSpc>
            </a:pPr>
            <a:endParaRPr lang="en-US" altLang="ko-KR" dirty="0"/>
          </a:p>
          <a:p>
            <a:pPr>
              <a:lnSpc>
                <a:spcPct val="120000"/>
              </a:lnSpc>
            </a:pPr>
            <a:r>
              <a:rPr lang="en-US" altLang="ko-KR" dirty="0"/>
              <a:t> </a:t>
            </a:r>
            <a:r>
              <a:rPr lang="ko-KR" altLang="en-US" dirty="0"/>
              <a:t>백포도주 </a:t>
            </a:r>
            <a:r>
              <a:rPr lang="en-US" altLang="ko-KR" dirty="0"/>
              <a:t>- </a:t>
            </a:r>
            <a:r>
              <a:rPr lang="ko-KR" altLang="en-US" dirty="0" err="1"/>
              <a:t>꼬뜨</a:t>
            </a:r>
            <a:r>
              <a:rPr lang="ko-KR" altLang="en-US" dirty="0"/>
              <a:t> 뒤 프로방스</a:t>
            </a:r>
            <a:r>
              <a:rPr lang="en-US" altLang="ko-KR" dirty="0"/>
              <a:t>, </a:t>
            </a:r>
            <a:r>
              <a:rPr lang="ko-KR" altLang="en-US" dirty="0" err="1"/>
              <a:t>따벨</a:t>
            </a:r>
            <a:r>
              <a:rPr lang="en-US" altLang="ko-KR" dirty="0"/>
              <a:t>, </a:t>
            </a:r>
            <a:r>
              <a:rPr lang="ko-KR" altLang="en-US" dirty="0" err="1"/>
              <a:t>부르고뉴</a:t>
            </a:r>
            <a:r>
              <a:rPr lang="ko-KR" altLang="en-US" dirty="0"/>
              <a:t> 와인  </a:t>
            </a:r>
            <a:r>
              <a:rPr lang="en-US" altLang="ko-KR" dirty="0"/>
              <a:t>9℃ ~ 10℃</a:t>
            </a:r>
          </a:p>
          <a:p>
            <a:pPr>
              <a:lnSpc>
                <a:spcPct val="120000"/>
              </a:lnSpc>
            </a:pPr>
            <a:endParaRPr lang="en-US" altLang="ko-KR" dirty="0"/>
          </a:p>
          <a:p>
            <a:pPr>
              <a:lnSpc>
                <a:spcPct val="120000"/>
              </a:lnSpc>
            </a:pPr>
            <a:r>
              <a:rPr lang="ko-KR" altLang="en-US" dirty="0"/>
              <a:t>샴페인과 </a:t>
            </a:r>
            <a:r>
              <a:rPr lang="ko-KR" altLang="en-US" dirty="0" err="1"/>
              <a:t>발포성</a:t>
            </a:r>
            <a:r>
              <a:rPr lang="ko-KR" altLang="en-US" dirty="0"/>
              <a:t> 와인</a:t>
            </a:r>
            <a:r>
              <a:rPr lang="en-US" altLang="ko-KR" dirty="0"/>
              <a:t>(</a:t>
            </a:r>
            <a:r>
              <a:rPr lang="ko-KR" altLang="en-US" dirty="0" err="1"/>
              <a:t>스파클링</a:t>
            </a:r>
            <a:r>
              <a:rPr lang="ko-KR" altLang="en-US" dirty="0"/>
              <a:t> 와인</a:t>
            </a:r>
            <a:r>
              <a:rPr lang="en-US" altLang="ko-KR" dirty="0"/>
              <a:t>) - </a:t>
            </a:r>
            <a:r>
              <a:rPr lang="ko-KR" altLang="en-US" dirty="0" err="1"/>
              <a:t>베비끌리꿔</a:t>
            </a:r>
            <a:r>
              <a:rPr lang="en-US" altLang="ko-KR" dirty="0"/>
              <a:t>, </a:t>
            </a:r>
            <a:r>
              <a:rPr lang="ko-KR" altLang="en-US" dirty="0" err="1"/>
              <a:t>폴레미등</a:t>
            </a:r>
            <a:r>
              <a:rPr lang="ko-KR" altLang="en-US" dirty="0"/>
              <a:t> 샴페인    </a:t>
            </a:r>
            <a:r>
              <a:rPr lang="en-US" altLang="ko-KR" dirty="0"/>
              <a:t>6℃ ~ 8℃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4859960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8975948" cy="1325563"/>
          </a:xfrm>
        </p:spPr>
        <p:txBody>
          <a:bodyPr/>
          <a:lstStyle/>
          <a:p>
            <a:r>
              <a:rPr lang="ko-KR" altLang="en-US" dirty="0" err="1"/>
              <a:t>과일주</a:t>
            </a:r>
            <a:r>
              <a:rPr lang="ko-KR" altLang="en-US" dirty="0"/>
              <a:t> 곡주는 모두 숙취가 심함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ko-KR" altLang="en-US" dirty="0"/>
              <a:t>숙취의 정확한 근본 원인 물질은 명확히 밝혀져 있지 않다</a:t>
            </a:r>
            <a:r>
              <a:rPr lang="en-US" altLang="ko-KR" dirty="0"/>
              <a:t>. </a:t>
            </a:r>
            <a:r>
              <a:rPr lang="ko-KR" altLang="en-US" dirty="0" err="1"/>
              <a:t>아세트알데히드가</a:t>
            </a:r>
            <a:r>
              <a:rPr lang="ko-KR" altLang="en-US" dirty="0"/>
              <a:t> 유력 후보지만</a:t>
            </a:r>
            <a:r>
              <a:rPr lang="en-US" altLang="ko-KR" dirty="0"/>
              <a:t>. </a:t>
            </a:r>
            <a:r>
              <a:rPr lang="ko-KR" altLang="en-US" dirty="0"/>
              <a:t>여하튼</a:t>
            </a:r>
            <a:r>
              <a:rPr lang="en-US" altLang="ko-KR" dirty="0"/>
              <a:t>, </a:t>
            </a:r>
            <a:r>
              <a:rPr lang="ko-KR" altLang="en-US" dirty="0" err="1"/>
              <a:t>아세트알데히드</a:t>
            </a:r>
            <a:r>
              <a:rPr lang="ko-KR" altLang="en-US" dirty="0"/>
              <a:t> </a:t>
            </a:r>
            <a:r>
              <a:rPr lang="ko-KR" altLang="en-US" dirty="0" err="1"/>
              <a:t>생성량이</a:t>
            </a:r>
            <a:r>
              <a:rPr lang="ko-KR" altLang="en-US" dirty="0"/>
              <a:t> 압도적이지 않은 한은 알코올 외의 불순물이 많을 수록 숙취도 심해지는 경향이 있다</a:t>
            </a:r>
            <a:r>
              <a:rPr lang="en-US" altLang="ko-KR" dirty="0"/>
              <a:t>. </a:t>
            </a:r>
            <a:r>
              <a:rPr lang="ko-KR" altLang="en-US" dirty="0"/>
              <a:t>구체적으로 어떤 물질이 일으키는 지는 대부분 미지수지만</a:t>
            </a:r>
            <a:r>
              <a:rPr lang="en-US" altLang="ko-KR" dirty="0"/>
              <a:t>, </a:t>
            </a:r>
            <a:r>
              <a:rPr lang="ko-KR" altLang="en-US" dirty="0"/>
              <a:t>포도주의 경우에는 두통을 일으키는 </a:t>
            </a:r>
            <a:r>
              <a:rPr lang="ko-KR" altLang="en-US" dirty="0" err="1"/>
              <a:t>아미노산계</a:t>
            </a:r>
            <a:r>
              <a:rPr lang="ko-KR" altLang="en-US" dirty="0"/>
              <a:t> 물질들이 알려져 있다</a:t>
            </a:r>
            <a:r>
              <a:rPr lang="en-US" altLang="ko-KR" dirty="0"/>
              <a:t>.</a:t>
            </a:r>
            <a:endParaRPr lang="ko-KR" altLang="en-US" dirty="0"/>
          </a:p>
          <a:p>
            <a:pPr>
              <a:lnSpc>
                <a:spcPct val="120000"/>
              </a:lnSpc>
            </a:pPr>
            <a:endParaRPr lang="en-US" altLang="ko-KR" b="1" dirty="0"/>
          </a:p>
          <a:p>
            <a:pPr>
              <a:lnSpc>
                <a:spcPct val="120000"/>
              </a:lnSpc>
            </a:pPr>
            <a:r>
              <a:rPr lang="en-US" altLang="ko-KR" b="1" dirty="0"/>
              <a:t>Red Wine Headache</a:t>
            </a:r>
            <a:r>
              <a:rPr lang="ko-KR" altLang="en-US" dirty="0"/>
              <a:t>라는 명칭까지 존재한다</a:t>
            </a:r>
            <a:r>
              <a:rPr lang="en-US" altLang="ko-KR" dirty="0"/>
              <a:t>. </a:t>
            </a:r>
            <a:r>
              <a:rPr lang="ko-KR" altLang="en-US" dirty="0"/>
              <a:t>적포도주에는 백포도주보다 </a:t>
            </a:r>
            <a:r>
              <a:rPr lang="ko-KR" altLang="en-US" dirty="0" err="1">
                <a:hlinkClick r:id="rId2" tooltip="세로토닌"/>
              </a:rPr>
              <a:t>세로토닌</a:t>
            </a:r>
            <a:r>
              <a:rPr lang="ko-KR" altLang="en-US" dirty="0"/>
              <a:t> 과다 분비를 유발하는 </a:t>
            </a:r>
            <a:r>
              <a:rPr lang="ko-KR" altLang="en-US" dirty="0" err="1">
                <a:hlinkClick r:id="rId3" tooltip="탄닌"/>
              </a:rPr>
              <a:t>탄닌</a:t>
            </a:r>
            <a:r>
              <a:rPr lang="ko-KR" altLang="en-US" dirty="0"/>
              <a:t> 외에도</a:t>
            </a:r>
            <a:r>
              <a:rPr lang="en-US" altLang="ko-KR" dirty="0"/>
              <a:t>, </a:t>
            </a:r>
            <a:r>
              <a:rPr lang="ko-KR" altLang="en-US" dirty="0">
                <a:hlinkClick r:id="rId4" tooltip="히스타민"/>
              </a:rPr>
              <a:t>히스타민</a:t>
            </a:r>
            <a:r>
              <a:rPr lang="en-US" altLang="ko-KR" dirty="0"/>
              <a:t>, </a:t>
            </a:r>
            <a:r>
              <a:rPr lang="ko-KR" altLang="en-US" dirty="0" err="1">
                <a:hlinkClick r:id="rId5" tooltip="프로스타글란딘"/>
              </a:rPr>
              <a:t>프로스타글란딘</a:t>
            </a:r>
            <a:r>
              <a:rPr lang="en-US" altLang="ko-KR" dirty="0"/>
              <a:t>, </a:t>
            </a:r>
            <a:r>
              <a:rPr lang="ko-KR" altLang="en-US" dirty="0" err="1">
                <a:hlinkClick r:id="rId6" tooltip="타이라닌"/>
              </a:rPr>
              <a:t>타이라닌</a:t>
            </a:r>
            <a:r>
              <a:rPr lang="ko-KR" altLang="en-US" dirty="0"/>
              <a:t> 등의 </a:t>
            </a:r>
            <a:r>
              <a:rPr lang="ko-KR" altLang="en-US" u="sng" dirty="0">
                <a:hlinkClick r:id="rId7" tooltip="아미노산"/>
              </a:rPr>
              <a:t>아미노산</a:t>
            </a:r>
            <a:r>
              <a:rPr lang="ko-KR" altLang="en-US" dirty="0"/>
              <a:t> 유도체가 풍부하기 때문에 두통을 유발한다는 연구 결과가 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4512417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-1" y="0"/>
            <a:ext cx="8926521" cy="1325563"/>
          </a:xfrm>
        </p:spPr>
        <p:txBody>
          <a:bodyPr/>
          <a:lstStyle/>
          <a:p>
            <a:r>
              <a:rPr lang="ko-KR" altLang="en-US" dirty="0"/>
              <a:t>원래 포도주는 물을 타 마시는 음료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성경의 </a:t>
            </a:r>
            <a:r>
              <a:rPr lang="ko-KR" altLang="en-US" dirty="0" err="1"/>
              <a:t>마카베오기</a:t>
            </a:r>
            <a:r>
              <a:rPr lang="ko-KR" altLang="en-US" dirty="0"/>
              <a:t> 하권 </a:t>
            </a:r>
            <a:r>
              <a:rPr lang="en-US" altLang="ko-KR" dirty="0"/>
              <a:t>(</a:t>
            </a:r>
            <a:r>
              <a:rPr lang="ko-KR" altLang="en-US" dirty="0"/>
              <a:t>외경</a:t>
            </a:r>
            <a:r>
              <a:rPr lang="en-US" altLang="ko-KR" dirty="0"/>
              <a:t>) 			</a:t>
            </a:r>
            <a:r>
              <a:rPr lang="ko-KR" altLang="en-US" dirty="0"/>
              <a:t>    </a:t>
            </a:r>
            <a:r>
              <a:rPr lang="en-US" altLang="ko-KR" dirty="0"/>
              <a:t>" </a:t>
            </a:r>
            <a:r>
              <a:rPr lang="ko-KR" altLang="en-US" dirty="0"/>
              <a:t>포도주만 마시는 것이 해롭듯이 물만 마시는 것도 해롭다</a:t>
            </a:r>
            <a:r>
              <a:rPr lang="en-US" altLang="ko-KR" dirty="0"/>
              <a:t>. </a:t>
            </a:r>
            <a:r>
              <a:rPr lang="ko-KR" altLang="en-US" dirty="0"/>
              <a:t>그러나 물을 섞은 포도주는 달콤한 기쁨을 자아낸다</a:t>
            </a:r>
            <a:r>
              <a:rPr lang="en-US" altLang="ko-KR" dirty="0"/>
              <a:t>. </a:t>
            </a:r>
            <a:r>
              <a:rPr lang="ko-KR" altLang="en-US" dirty="0"/>
              <a:t>이와 마찬가지로 잘 섞여진 이야기는 듣는 이들의 귀를 즐겁게 한다</a:t>
            </a:r>
            <a:r>
              <a:rPr lang="en-US" altLang="ko-KR" dirty="0"/>
              <a:t>.“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십자군 연대기에는 프랑스 국왕이 기사에게 </a:t>
            </a:r>
            <a:r>
              <a:rPr lang="en-US" altLang="ko-KR" dirty="0"/>
              <a:t>"</a:t>
            </a:r>
            <a:r>
              <a:rPr lang="ko-KR" altLang="en-US" dirty="0"/>
              <a:t>넌 왜 포도주에 물을 안타고 깡으로 먹냐</a:t>
            </a:r>
            <a:r>
              <a:rPr lang="en-US" altLang="ko-KR" dirty="0"/>
              <a:t>?" </a:t>
            </a:r>
            <a:r>
              <a:rPr lang="ko-KR" altLang="en-US" dirty="0"/>
              <a:t>라고 묻는 부분이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952569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831" y="103798"/>
            <a:ext cx="8111491" cy="6633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2442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543261" y="170277"/>
            <a:ext cx="7960658" cy="6494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600" dirty="0"/>
              <a:t>레드 와인 </a:t>
            </a:r>
          </a:p>
          <a:p>
            <a:r>
              <a:rPr lang="ko-KR" altLang="en-US" sz="1600" dirty="0"/>
              <a:t>레드 품종의 포도는 양조장에 들어서면 우선</a:t>
            </a:r>
            <a:r>
              <a:rPr lang="en-US" altLang="ko-KR" sz="1600" dirty="0"/>
              <a:t>, </a:t>
            </a:r>
            <a:r>
              <a:rPr lang="ko-KR" altLang="en-US" sz="1600" dirty="0"/>
              <a:t>파쇄기</a:t>
            </a:r>
            <a:r>
              <a:rPr lang="en-US" altLang="ko-KR" sz="1600" dirty="0"/>
              <a:t>(</a:t>
            </a:r>
            <a:r>
              <a:rPr lang="en-US" altLang="ko-KR" sz="1600" dirty="0" err="1"/>
              <a:t>destemmer</a:t>
            </a:r>
            <a:r>
              <a:rPr lang="en-US" altLang="ko-KR" sz="1600" dirty="0"/>
              <a:t>/crusher)</a:t>
            </a:r>
            <a:r>
              <a:rPr lang="ko-KR" altLang="en-US" sz="1600" dirty="0"/>
              <a:t>에 들어간다</a:t>
            </a:r>
            <a:r>
              <a:rPr lang="en-US" altLang="ko-KR" sz="1600" dirty="0"/>
              <a:t>. </a:t>
            </a:r>
            <a:r>
              <a:rPr lang="ko-KR" altLang="en-US" sz="1600" dirty="0"/>
              <a:t>이 과정을 통해서 포도송이에서 포도 알맹이들이 분리되고 알맹이들은 터뜨려지게 된다</a:t>
            </a:r>
            <a:r>
              <a:rPr lang="en-US" altLang="ko-KR" sz="1600" dirty="0"/>
              <a:t>. </a:t>
            </a:r>
            <a:r>
              <a:rPr lang="ko-KR" altLang="en-US" sz="1600" dirty="0"/>
              <a:t>그리고는 곧바로 </a:t>
            </a:r>
            <a:r>
              <a:rPr lang="ko-KR" altLang="en-US" sz="1600" dirty="0" err="1"/>
              <a:t>발효탱크에</a:t>
            </a:r>
            <a:r>
              <a:rPr lang="ko-KR" altLang="en-US" sz="1600" dirty="0"/>
              <a:t> 옮겨져 </a:t>
            </a:r>
            <a:r>
              <a:rPr lang="en-US" altLang="ko-KR" sz="1600" dirty="0"/>
              <a:t>1</a:t>
            </a:r>
            <a:r>
              <a:rPr lang="ko-KR" altLang="en-US" sz="1600" dirty="0"/>
              <a:t>차 발효과정을 거치게 되는데 이 과정을 달리 </a:t>
            </a:r>
            <a:r>
              <a:rPr lang="ko-KR" altLang="en-US" sz="1600" dirty="0" err="1"/>
              <a:t>침용과정</a:t>
            </a:r>
            <a:r>
              <a:rPr lang="en-US" altLang="ko-KR" sz="1600" dirty="0"/>
              <a:t>(maceration)</a:t>
            </a:r>
            <a:r>
              <a:rPr lang="ko-KR" altLang="en-US" sz="1600" dirty="0"/>
              <a:t>이라고 한다</a:t>
            </a:r>
            <a:r>
              <a:rPr lang="en-US" altLang="ko-KR" sz="1600" dirty="0"/>
              <a:t>. </a:t>
            </a:r>
            <a:r>
              <a:rPr lang="ko-KR" altLang="en-US" sz="1600" dirty="0"/>
              <a:t>이때 </a:t>
            </a:r>
            <a:r>
              <a:rPr lang="ko-KR" altLang="en-US" sz="1600" dirty="0" err="1"/>
              <a:t>포도껍질의</a:t>
            </a:r>
            <a:r>
              <a:rPr lang="ko-KR" altLang="en-US" sz="1600" dirty="0"/>
              <a:t> 적색 색소가 백색의 포도즙에 용해되어 </a:t>
            </a:r>
            <a:r>
              <a:rPr lang="ko-KR" altLang="en-US" sz="1600" dirty="0" err="1"/>
              <a:t>보라빛이</a:t>
            </a:r>
            <a:r>
              <a:rPr lang="ko-KR" altLang="en-US" sz="1600" dirty="0"/>
              <a:t> 감도는 색이 되는 것이다</a:t>
            </a:r>
            <a:r>
              <a:rPr lang="en-US" altLang="ko-KR" sz="1600" dirty="0"/>
              <a:t>. </a:t>
            </a:r>
            <a:r>
              <a:rPr lang="ko-KR" altLang="en-US" sz="1600" dirty="0"/>
              <a:t>발효된 포도와 포도즙은 이제 압착기에서 포도즙과 껍질 등등이 분리되는 과정을 거치게 되며</a:t>
            </a:r>
            <a:r>
              <a:rPr lang="en-US" altLang="ko-KR" sz="1600" dirty="0"/>
              <a:t>, </a:t>
            </a:r>
            <a:r>
              <a:rPr lang="ko-KR" altLang="en-US" sz="1600" dirty="0"/>
              <a:t>다음은 </a:t>
            </a:r>
            <a:r>
              <a:rPr lang="en-US" altLang="ko-KR" sz="1600" dirty="0"/>
              <a:t>2</a:t>
            </a:r>
            <a:r>
              <a:rPr lang="ko-KR" altLang="en-US" sz="1600" dirty="0"/>
              <a:t>차 발효</a:t>
            </a:r>
            <a:r>
              <a:rPr lang="en-US" altLang="ko-KR" sz="1600" dirty="0"/>
              <a:t>(</a:t>
            </a:r>
            <a:r>
              <a:rPr lang="ko-KR" altLang="en-US" sz="1600" dirty="0" err="1"/>
              <a:t>말로락틱발효</a:t>
            </a:r>
            <a:r>
              <a:rPr lang="en-US" altLang="ko-KR" sz="1600" dirty="0"/>
              <a:t>) </a:t>
            </a:r>
            <a:r>
              <a:rPr lang="ko-KR" altLang="en-US" sz="1600" dirty="0"/>
              <a:t>단계이고 이 과정도 끝나면 여과 과정을 통해 남은 효모 등을 걸러내는 단계를 맞게 된다</a:t>
            </a:r>
            <a:r>
              <a:rPr lang="en-US" altLang="ko-KR" sz="1600" dirty="0"/>
              <a:t>. </a:t>
            </a:r>
            <a:r>
              <a:rPr lang="ko-KR" altLang="en-US" sz="1600" dirty="0"/>
              <a:t>그리고는 다시 숙성 통 속에서 여러 날 숙성이 된 후 </a:t>
            </a:r>
            <a:r>
              <a:rPr lang="ko-KR" altLang="en-US" sz="1600" dirty="0" err="1"/>
              <a:t>병입</a:t>
            </a:r>
            <a:r>
              <a:rPr lang="ko-KR" altLang="en-US" sz="1600" dirty="0"/>
              <a:t> 되어 </a:t>
            </a:r>
            <a:r>
              <a:rPr lang="ko-KR" altLang="en-US" sz="1600" dirty="0" err="1"/>
              <a:t>소비자들에게로</a:t>
            </a:r>
            <a:r>
              <a:rPr lang="ko-KR" altLang="en-US" sz="1600" dirty="0"/>
              <a:t> 가게 된다</a:t>
            </a:r>
            <a:r>
              <a:rPr lang="en-US" altLang="ko-KR" sz="1600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600" dirty="0"/>
              <a:t>화이트 와인</a:t>
            </a:r>
          </a:p>
          <a:p>
            <a:r>
              <a:rPr lang="ko-KR" altLang="en-US" sz="1600" dirty="0"/>
              <a:t>화이트 와인을 만들 수 있는 포도는 백포도뿐이다</a:t>
            </a:r>
            <a:r>
              <a:rPr lang="en-US" altLang="ko-KR" sz="1600" dirty="0"/>
              <a:t>? </a:t>
            </a:r>
            <a:r>
              <a:rPr lang="ko-KR" altLang="en-US" sz="1600" dirty="0"/>
              <a:t>그건 아니다</a:t>
            </a:r>
            <a:r>
              <a:rPr lang="en-US" altLang="ko-KR" sz="1600" dirty="0"/>
              <a:t>. </a:t>
            </a:r>
            <a:r>
              <a:rPr lang="ko-KR" altLang="en-US" sz="1600" dirty="0"/>
              <a:t>과즙은 </a:t>
            </a:r>
            <a:r>
              <a:rPr lang="ko-KR" altLang="en-US" sz="1600" dirty="0" err="1"/>
              <a:t>백포도나</a:t>
            </a:r>
            <a:r>
              <a:rPr lang="ko-KR" altLang="en-US" sz="1600" dirty="0"/>
              <a:t> </a:t>
            </a:r>
            <a:r>
              <a:rPr lang="ko-KR" altLang="en-US" sz="1600" dirty="0" err="1"/>
              <a:t>적포도나</a:t>
            </a:r>
            <a:r>
              <a:rPr lang="ko-KR" altLang="en-US" sz="1600" dirty="0"/>
              <a:t> 다 같이 투명한 색이므로 두 가지 다 화이트 와인의 원료로 사용될 수 있다</a:t>
            </a:r>
            <a:r>
              <a:rPr lang="en-US" altLang="ko-KR" sz="1600" dirty="0"/>
              <a:t>. </a:t>
            </a:r>
            <a:r>
              <a:rPr lang="ko-KR" altLang="en-US" sz="1600" dirty="0"/>
              <a:t>하지만</a:t>
            </a:r>
            <a:r>
              <a:rPr lang="en-US" altLang="ko-KR" sz="1600" dirty="0"/>
              <a:t>, </a:t>
            </a:r>
            <a:r>
              <a:rPr lang="ko-KR" altLang="en-US" sz="1600" dirty="0"/>
              <a:t>화이트 와인을 생산하려는 경우에는 레드 와인의 경우처럼 껍질이 있는 상태에서 진행되는 </a:t>
            </a:r>
            <a:r>
              <a:rPr lang="en-US" altLang="ko-KR" sz="1600" dirty="0"/>
              <a:t>(</a:t>
            </a:r>
            <a:r>
              <a:rPr lang="ko-KR" altLang="en-US" sz="1600" dirty="0" err="1"/>
              <a:t>침용</a:t>
            </a:r>
            <a:r>
              <a:rPr lang="en-US" altLang="ko-KR" sz="1600" dirty="0"/>
              <a:t>)</a:t>
            </a:r>
            <a:r>
              <a:rPr lang="ko-KR" altLang="en-US" sz="1600" dirty="0"/>
              <a:t>발효 과정을 거치지 않는다</a:t>
            </a:r>
            <a:r>
              <a:rPr lang="en-US" altLang="ko-KR" sz="1600" dirty="0"/>
              <a:t>. </a:t>
            </a:r>
            <a:r>
              <a:rPr lang="ko-KR" altLang="en-US" sz="1600" dirty="0"/>
              <a:t>화이트 와인은 발효 과정에 먼저 색소나 </a:t>
            </a:r>
            <a:r>
              <a:rPr lang="ko-KR" altLang="en-US" sz="1600" dirty="0" err="1"/>
              <a:t>탄닌</a:t>
            </a:r>
            <a:r>
              <a:rPr lang="ko-KR" altLang="en-US" sz="1600" dirty="0"/>
              <a:t> 성분이 우러날 수 있는 소지를 제공하는 껍질을 없애기 위해서 압착을 하는데 이건 포도즙과 나머지 부분들을 분리해 내기 위한 것이다</a:t>
            </a:r>
            <a:r>
              <a:rPr lang="en-US" altLang="ko-KR" sz="1600" dirty="0"/>
              <a:t>. </a:t>
            </a:r>
            <a:r>
              <a:rPr lang="ko-KR" altLang="en-US" sz="1600" dirty="0"/>
              <a:t>그리고 나서야 축출된 포도즙으로 발효과정을 거치게 되는데</a:t>
            </a:r>
            <a:r>
              <a:rPr lang="en-US" altLang="ko-KR" sz="1600" dirty="0"/>
              <a:t>, </a:t>
            </a:r>
            <a:r>
              <a:rPr lang="ko-KR" altLang="en-US" sz="1600" dirty="0"/>
              <a:t>발효 후에 여과</a:t>
            </a:r>
            <a:r>
              <a:rPr lang="en-US" altLang="ko-KR" sz="1600" dirty="0"/>
              <a:t>, </a:t>
            </a:r>
            <a:r>
              <a:rPr lang="ko-KR" altLang="en-US" sz="1600" dirty="0"/>
              <a:t>숙성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병입</a:t>
            </a:r>
            <a:r>
              <a:rPr lang="ko-KR" altLang="en-US" sz="1600" dirty="0"/>
              <a:t> 절차를 거쳐 소비자에게 가게 된다</a:t>
            </a:r>
            <a:r>
              <a:rPr lang="en-US" altLang="ko-KR" sz="1600" dirty="0"/>
              <a:t>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600" dirty="0" err="1"/>
              <a:t>로제</a:t>
            </a:r>
            <a:r>
              <a:rPr lang="ko-KR" altLang="en-US" sz="1600" dirty="0"/>
              <a:t> 와인 </a:t>
            </a:r>
            <a:r>
              <a:rPr lang="en-US" altLang="ko-KR" sz="1600" dirty="0"/>
              <a:t>(Rose Wine)  </a:t>
            </a:r>
          </a:p>
          <a:p>
            <a:r>
              <a:rPr lang="ko-KR" altLang="en-US" sz="1600" dirty="0" err="1"/>
              <a:t>로제</a:t>
            </a:r>
            <a:r>
              <a:rPr lang="ko-KR" altLang="en-US" sz="1600" dirty="0"/>
              <a:t> 와인은 많은 사람들이 생각하는 것처럼 화이트와 레드 와인을 혼합하여 만드는 와인이 아니고</a:t>
            </a:r>
            <a:r>
              <a:rPr lang="en-US" altLang="ko-KR" sz="1600" dirty="0"/>
              <a:t>. </a:t>
            </a:r>
            <a:r>
              <a:rPr lang="ko-KR" altLang="en-US" sz="1600" dirty="0"/>
              <a:t>레드 와인과 같이 레드 품종으로 시작하여 </a:t>
            </a:r>
            <a:r>
              <a:rPr lang="en-US" altLang="ko-KR" sz="1600" dirty="0"/>
              <a:t>1</a:t>
            </a:r>
            <a:r>
              <a:rPr lang="ko-KR" altLang="en-US" sz="1600" dirty="0"/>
              <a:t>차 </a:t>
            </a:r>
            <a:r>
              <a:rPr lang="ko-KR" altLang="en-US" sz="1600" dirty="0" err="1"/>
              <a:t>발효기간</a:t>
            </a:r>
            <a:r>
              <a:rPr lang="ko-KR" altLang="en-US" sz="1600" dirty="0"/>
              <a:t> 즉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침용기간을</a:t>
            </a:r>
            <a:r>
              <a:rPr lang="ko-KR" altLang="en-US" sz="1600" dirty="0"/>
              <a:t> 짧게 가져 포도 껍질의 색소가 약간만 묻어나도록 해서 생산되는 와인이다</a:t>
            </a:r>
            <a:r>
              <a:rPr lang="en-US" altLang="ko-KR" sz="1600" dirty="0"/>
              <a:t>. </a:t>
            </a:r>
            <a:r>
              <a:rPr lang="ko-KR" altLang="en-US" sz="1600" dirty="0"/>
              <a:t>그리고 나머지 과정은 레드 와인과 동일하다</a:t>
            </a:r>
            <a:r>
              <a:rPr lang="en-US" altLang="ko-KR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323236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적포도</a:t>
            </a:r>
            <a:r>
              <a:rPr lang="ko-KR" altLang="en-US" dirty="0"/>
              <a:t> 품종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247426" y="1056621"/>
            <a:ext cx="8772861" cy="5451755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ko-KR" altLang="en-US" sz="1200" dirty="0" err="1"/>
              <a:t>까베르네</a:t>
            </a:r>
            <a:r>
              <a:rPr lang="ko-KR" altLang="en-US" sz="1200" dirty="0"/>
              <a:t> 프랑</a:t>
            </a:r>
            <a:r>
              <a:rPr lang="en-US" altLang="ko-KR" sz="1200" dirty="0"/>
              <a:t>(Cabernet Franc) - </a:t>
            </a:r>
            <a:r>
              <a:rPr lang="ko-KR" altLang="en-US" sz="1200" dirty="0" err="1"/>
              <a:t>보르도</a:t>
            </a:r>
            <a:r>
              <a:rPr lang="en-US" altLang="ko-KR" sz="1200" dirty="0"/>
              <a:t>(Bordeaux) </a:t>
            </a:r>
            <a:r>
              <a:rPr lang="ko-KR" altLang="en-US" sz="1200" dirty="0"/>
              <a:t>지방</a:t>
            </a:r>
            <a:r>
              <a:rPr lang="en-US" altLang="ko-KR" sz="1200" dirty="0"/>
              <a:t>, </a:t>
            </a:r>
            <a:r>
              <a:rPr lang="ko-KR" altLang="en-US" sz="1200" dirty="0" err="1"/>
              <a:t>쒸드</a:t>
            </a:r>
            <a:r>
              <a:rPr lang="ko-KR" altLang="en-US" sz="1200" dirty="0"/>
              <a:t> 웨스트</a:t>
            </a:r>
            <a:r>
              <a:rPr lang="en-US" altLang="ko-KR" sz="1200" dirty="0"/>
              <a:t>(Sud-Ouest:</a:t>
            </a:r>
            <a:r>
              <a:rPr lang="ko-KR" altLang="en-US" sz="1200" dirty="0"/>
              <a:t>남서</a:t>
            </a:r>
            <a:r>
              <a:rPr lang="en-US" altLang="ko-KR" sz="1200" dirty="0"/>
              <a:t>) </a:t>
            </a:r>
            <a:r>
              <a:rPr lang="ko-KR" altLang="en-US" sz="1200" dirty="0"/>
              <a:t>지방과 발 드 </a:t>
            </a:r>
            <a:r>
              <a:rPr lang="ko-KR" altLang="en-US" sz="1200" dirty="0" err="1"/>
              <a:t>르와르</a:t>
            </a:r>
            <a:r>
              <a:rPr lang="en-US" altLang="ko-KR" sz="1200" dirty="0"/>
              <a:t>(Val de Loire : </a:t>
            </a:r>
            <a:r>
              <a:rPr lang="ko-KR" altLang="en-US" sz="1200" dirty="0" err="1"/>
              <a:t>르와르강</a:t>
            </a:r>
            <a:r>
              <a:rPr lang="ko-KR" altLang="en-US" sz="1200" dirty="0"/>
              <a:t> 계곡</a:t>
            </a:r>
            <a:r>
              <a:rPr lang="en-US" altLang="ko-KR" sz="1200" dirty="0"/>
              <a:t>)</a:t>
            </a:r>
            <a:r>
              <a:rPr lang="ko-KR" altLang="en-US" sz="1200" dirty="0"/>
              <a:t>에서 재배되는 품종이며 검은 딸기나무향기에 </a:t>
            </a:r>
            <a:r>
              <a:rPr lang="ko-KR" altLang="en-US" sz="1200" dirty="0" err="1"/>
              <a:t>프랑브와즈</a:t>
            </a:r>
            <a:r>
              <a:rPr lang="en-US" altLang="ko-KR" sz="1200" dirty="0"/>
              <a:t>(</a:t>
            </a:r>
            <a:r>
              <a:rPr lang="en-US" altLang="ko-KR" sz="1200" dirty="0" err="1"/>
              <a:t>framboise</a:t>
            </a:r>
            <a:r>
              <a:rPr lang="en-US" altLang="ko-KR" sz="1200" dirty="0"/>
              <a:t>)</a:t>
            </a:r>
            <a:r>
              <a:rPr lang="ko-KR" altLang="en-US" sz="1200" dirty="0"/>
              <a:t>향기가 가미된 포도주를 생산한다</a:t>
            </a:r>
            <a:r>
              <a:rPr lang="en-US" altLang="ko-KR" sz="1200" dirty="0"/>
              <a:t>.</a:t>
            </a:r>
            <a:r>
              <a:rPr lang="ko-KR" altLang="en-US" sz="1200" dirty="0" err="1"/>
              <a:t>까베르네</a:t>
            </a:r>
            <a:r>
              <a:rPr lang="ko-KR" altLang="en-US" sz="1200" dirty="0"/>
              <a:t> 프랑 포도주는 </a:t>
            </a:r>
            <a:r>
              <a:rPr lang="ko-KR" altLang="en-US" sz="1200" dirty="0" err="1"/>
              <a:t>까베르네</a:t>
            </a:r>
            <a:r>
              <a:rPr lang="ko-KR" altLang="en-US" sz="1200" dirty="0"/>
              <a:t> </a:t>
            </a:r>
            <a:r>
              <a:rPr lang="ko-KR" altLang="en-US" sz="1200" dirty="0" err="1"/>
              <a:t>쏘비뇽</a:t>
            </a:r>
            <a:r>
              <a:rPr lang="ko-KR" altLang="en-US" sz="1200" dirty="0"/>
              <a:t> 포도주 보다 색깔이 옅고 </a:t>
            </a:r>
            <a:r>
              <a:rPr lang="ko-KR" altLang="en-US" sz="1200" dirty="0" err="1"/>
              <a:t>탄닌</a:t>
            </a:r>
            <a:r>
              <a:rPr lang="ko-KR" altLang="en-US" sz="1200" dirty="0"/>
              <a:t> 함량이 적다</a:t>
            </a:r>
            <a:r>
              <a:rPr lang="en-US" altLang="ko-KR" sz="1200" dirty="0"/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sz="1200" b="1" dirty="0" err="1"/>
              <a:t>까베르네</a:t>
            </a:r>
            <a:r>
              <a:rPr lang="ko-KR" altLang="en-US" sz="1200" b="1" dirty="0"/>
              <a:t> </a:t>
            </a:r>
            <a:r>
              <a:rPr lang="ko-KR" altLang="en-US" sz="1200" b="1" dirty="0" err="1"/>
              <a:t>쏘비뇽</a:t>
            </a:r>
            <a:r>
              <a:rPr lang="ko-KR" altLang="en-US" sz="1200" b="1" dirty="0"/>
              <a:t> </a:t>
            </a:r>
            <a:r>
              <a:rPr lang="en-US" altLang="ko-KR" sz="1200" dirty="0"/>
              <a:t>(Cabernet Sauvignon)  - </a:t>
            </a:r>
            <a:r>
              <a:rPr lang="ko-KR" altLang="en-US" sz="1200" dirty="0"/>
              <a:t>주로 </a:t>
            </a:r>
            <a:r>
              <a:rPr lang="ko-KR" altLang="en-US" sz="1200" dirty="0" err="1"/>
              <a:t>보르도</a:t>
            </a:r>
            <a:r>
              <a:rPr lang="ko-KR" altLang="en-US" sz="1200" dirty="0"/>
              <a:t> 지방과 </a:t>
            </a:r>
            <a:r>
              <a:rPr lang="ko-KR" altLang="en-US" sz="1200" dirty="0" err="1"/>
              <a:t>쒸드</a:t>
            </a:r>
            <a:r>
              <a:rPr lang="ko-KR" altLang="en-US" sz="1200" dirty="0"/>
              <a:t> 웨스트 지방에서 재배되나 발 드 </a:t>
            </a:r>
            <a:r>
              <a:rPr lang="ko-KR" altLang="en-US" sz="1200" dirty="0" err="1"/>
              <a:t>르와르</a:t>
            </a:r>
            <a:r>
              <a:rPr lang="ko-KR" altLang="en-US" sz="1200" dirty="0"/>
              <a:t> 지방과 프로방스</a:t>
            </a:r>
            <a:r>
              <a:rPr lang="en-US" altLang="ko-KR" sz="1200" dirty="0"/>
              <a:t>(Provence), </a:t>
            </a:r>
            <a:r>
              <a:rPr lang="ko-KR" altLang="en-US" sz="1200" dirty="0" err="1"/>
              <a:t>랑그독</a:t>
            </a:r>
            <a:r>
              <a:rPr lang="en-US" altLang="ko-KR" sz="1200" dirty="0"/>
              <a:t>(Languedoc) </a:t>
            </a:r>
            <a:r>
              <a:rPr lang="ko-KR" altLang="en-US" sz="1200" dirty="0"/>
              <a:t>지방 등에서도 재배된다</a:t>
            </a:r>
            <a:r>
              <a:rPr lang="en-US" altLang="ko-KR" sz="1200" dirty="0"/>
              <a:t>. </a:t>
            </a:r>
            <a:r>
              <a:rPr lang="ko-KR" altLang="en-US" sz="1200" dirty="0"/>
              <a:t>색깔이 진하고 </a:t>
            </a:r>
            <a:r>
              <a:rPr lang="ko-KR" altLang="en-US" sz="1200" dirty="0" err="1"/>
              <a:t>탄닌</a:t>
            </a:r>
            <a:r>
              <a:rPr lang="ko-KR" altLang="en-US" sz="1200" dirty="0"/>
              <a:t> 함량이 많으며</a:t>
            </a:r>
            <a:r>
              <a:rPr lang="en-US" altLang="ko-KR" sz="1200" dirty="0"/>
              <a:t>, </a:t>
            </a:r>
            <a:r>
              <a:rPr lang="ko-KR" altLang="en-US" sz="1200" dirty="0"/>
              <a:t>미숙할 때는 녹색 피망 향기가 나지만 곧 낙엽이 </a:t>
            </a:r>
            <a:r>
              <a:rPr lang="ko-KR" altLang="en-US" sz="1200" dirty="0" err="1"/>
              <a:t>덮힌</a:t>
            </a:r>
            <a:r>
              <a:rPr lang="ko-KR" altLang="en-US" sz="1200" dirty="0"/>
              <a:t> 진흙 토양의 향기가 나는 포도주를 생산한다</a:t>
            </a:r>
            <a:r>
              <a:rPr lang="en-US" altLang="ko-KR" sz="1200" dirty="0"/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sz="1200" dirty="0" err="1"/>
              <a:t>가메이</a:t>
            </a:r>
            <a:r>
              <a:rPr lang="ko-KR" altLang="en-US" sz="1200" dirty="0"/>
              <a:t> </a:t>
            </a:r>
            <a:r>
              <a:rPr lang="en-US" altLang="ko-KR" sz="1200" dirty="0"/>
              <a:t>(Gamay)  - </a:t>
            </a:r>
            <a:r>
              <a:rPr lang="ko-KR" altLang="en-US" sz="1200" dirty="0" err="1"/>
              <a:t>보졸레</a:t>
            </a:r>
            <a:r>
              <a:rPr lang="ko-KR" altLang="en-US" sz="1200" dirty="0"/>
              <a:t> </a:t>
            </a:r>
            <a:r>
              <a:rPr lang="en-US" altLang="ko-KR" sz="1200" dirty="0"/>
              <a:t>(Beaujolais) </a:t>
            </a:r>
            <a:r>
              <a:rPr lang="ko-KR" altLang="en-US" sz="1200" dirty="0"/>
              <a:t>지방에서는 유일하게 이 나무만을 재배하며</a:t>
            </a:r>
            <a:r>
              <a:rPr lang="en-US" altLang="ko-KR" sz="1200" dirty="0"/>
              <a:t>, </a:t>
            </a:r>
            <a:r>
              <a:rPr lang="ko-KR" altLang="en-US" sz="1200" dirty="0" err="1"/>
              <a:t>앙주</a:t>
            </a:r>
            <a:r>
              <a:rPr lang="en-US" altLang="ko-KR" sz="1200" dirty="0"/>
              <a:t>(Anjou), </a:t>
            </a:r>
            <a:r>
              <a:rPr lang="ko-KR" altLang="en-US" sz="1200" dirty="0" err="1"/>
              <a:t>뚜렌느</a:t>
            </a:r>
            <a:r>
              <a:rPr lang="en-US" altLang="ko-KR" sz="1200" dirty="0"/>
              <a:t>(Touraine), </a:t>
            </a:r>
            <a:r>
              <a:rPr lang="ko-KR" altLang="en-US" sz="1200" dirty="0" err="1"/>
              <a:t>싸브와</a:t>
            </a:r>
            <a:r>
              <a:rPr lang="en-US" altLang="ko-KR" sz="1200" dirty="0"/>
              <a:t>(</a:t>
            </a:r>
            <a:r>
              <a:rPr lang="en-US" altLang="ko-KR" sz="1200" dirty="0" err="1"/>
              <a:t>Savoie</a:t>
            </a:r>
            <a:r>
              <a:rPr lang="en-US" altLang="ko-KR" sz="1200" dirty="0"/>
              <a:t>) </a:t>
            </a:r>
            <a:r>
              <a:rPr lang="ko-KR" altLang="en-US" sz="1200" dirty="0" err="1"/>
              <a:t>오베르뉴</a:t>
            </a:r>
            <a:r>
              <a:rPr lang="en-US" altLang="ko-KR" sz="1200" dirty="0"/>
              <a:t>(Auvergne) </a:t>
            </a:r>
            <a:r>
              <a:rPr lang="ko-KR" altLang="en-US" sz="1200" dirty="0"/>
              <a:t>지방 등에서도 재배한다</a:t>
            </a:r>
            <a:r>
              <a:rPr lang="en-US" altLang="ko-KR" sz="1200" dirty="0"/>
              <a:t>. </a:t>
            </a:r>
            <a:r>
              <a:rPr lang="ko-KR" altLang="en-US" sz="1200" dirty="0"/>
              <a:t>생산 후 곧 마실 수 있는 순하며 과일 향미를 지닌 포도주를 생산한다</a:t>
            </a:r>
            <a:r>
              <a:rPr lang="en-US" altLang="ko-KR" sz="1200" dirty="0"/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sz="1200" dirty="0" err="1"/>
              <a:t>네비올로</a:t>
            </a:r>
            <a:r>
              <a:rPr lang="en-US" altLang="ko-KR" sz="1200" dirty="0"/>
              <a:t>(</a:t>
            </a:r>
            <a:r>
              <a:rPr lang="en-US" altLang="ko-KR" sz="1200" dirty="0" err="1"/>
              <a:t>Nebbiolo</a:t>
            </a:r>
            <a:r>
              <a:rPr lang="en-US" altLang="ko-KR" sz="1200" dirty="0"/>
              <a:t>) - </a:t>
            </a:r>
            <a:r>
              <a:rPr lang="ko-KR" altLang="en-US" sz="1200" dirty="0" err="1"/>
              <a:t>삐에몬테</a:t>
            </a:r>
            <a:r>
              <a:rPr lang="ko-KR" altLang="en-US" sz="1200" dirty="0"/>
              <a:t> 지역에서 재배되는 이태리 최고의 </a:t>
            </a:r>
            <a:r>
              <a:rPr lang="ko-KR" altLang="en-US" sz="1200" dirty="0" err="1"/>
              <a:t>적포도</a:t>
            </a:r>
            <a:r>
              <a:rPr lang="ko-KR" altLang="en-US" sz="1200" dirty="0"/>
              <a:t> 품종으로 진하고 강건한 와인을 </a:t>
            </a:r>
          </a:p>
          <a:p>
            <a:pPr>
              <a:lnSpc>
                <a:spcPct val="120000"/>
              </a:lnSpc>
            </a:pPr>
            <a:r>
              <a:rPr lang="ko-KR" altLang="en-US" sz="1200" dirty="0" err="1"/>
              <a:t>말벡</a:t>
            </a:r>
            <a:r>
              <a:rPr lang="ko-KR" altLang="en-US" sz="1200" dirty="0"/>
              <a:t> </a:t>
            </a:r>
            <a:r>
              <a:rPr lang="en-US" altLang="ko-KR" sz="1200" dirty="0"/>
              <a:t>(Malbec)  - </a:t>
            </a:r>
            <a:r>
              <a:rPr lang="ko-KR" altLang="en-US" sz="1200" dirty="0"/>
              <a:t>지방에 따라 명칭이 다른 포도 품종</a:t>
            </a:r>
            <a:r>
              <a:rPr lang="en-US" altLang="ko-KR" sz="1200" dirty="0"/>
              <a:t>. </a:t>
            </a:r>
            <a:r>
              <a:rPr lang="ko-KR" altLang="en-US" sz="1200" dirty="0" err="1"/>
              <a:t>까오르</a:t>
            </a:r>
            <a:r>
              <a:rPr lang="en-US" altLang="ko-KR" sz="1200" dirty="0"/>
              <a:t>(Cahors)</a:t>
            </a:r>
            <a:r>
              <a:rPr lang="ko-KR" altLang="en-US" sz="1200" dirty="0" err="1"/>
              <a:t>지방와인의</a:t>
            </a:r>
            <a:r>
              <a:rPr lang="ko-KR" altLang="en-US" sz="1200" dirty="0"/>
              <a:t> 주요 구성성분이며 이 지방에서는 </a:t>
            </a:r>
            <a:r>
              <a:rPr lang="ko-KR" altLang="en-US" sz="1200" dirty="0" err="1"/>
              <a:t>오쎄르와</a:t>
            </a:r>
            <a:r>
              <a:rPr lang="en-US" altLang="ko-KR" sz="1200" dirty="0"/>
              <a:t>(</a:t>
            </a:r>
            <a:r>
              <a:rPr lang="en-US" altLang="ko-KR" sz="1200" dirty="0" err="1"/>
              <a:t>Auxerrois</a:t>
            </a:r>
            <a:r>
              <a:rPr lang="en-US" altLang="ko-KR" sz="1200" dirty="0"/>
              <a:t>), </a:t>
            </a:r>
            <a:r>
              <a:rPr lang="ko-KR" altLang="en-US" sz="1200" dirty="0" err="1"/>
              <a:t>뚜렌느지방에서는</a:t>
            </a:r>
            <a:r>
              <a:rPr lang="ko-KR" altLang="en-US" sz="1200" dirty="0"/>
              <a:t> 꼬</a:t>
            </a:r>
            <a:r>
              <a:rPr lang="en-US" altLang="ko-KR" sz="1200" dirty="0"/>
              <a:t>(Cot), </a:t>
            </a:r>
            <a:r>
              <a:rPr lang="ko-KR" altLang="en-US" sz="1200" dirty="0" err="1"/>
              <a:t>보르도</a:t>
            </a:r>
            <a:r>
              <a:rPr lang="ko-KR" altLang="en-US" sz="1200" dirty="0"/>
              <a:t> 지방에서는 </a:t>
            </a:r>
            <a:r>
              <a:rPr lang="ko-KR" altLang="en-US" sz="1200" dirty="0" err="1"/>
              <a:t>말벡</a:t>
            </a:r>
            <a:r>
              <a:rPr lang="en-US" altLang="ko-KR" sz="1200" dirty="0"/>
              <a:t>(Malbec)</a:t>
            </a:r>
            <a:r>
              <a:rPr lang="ko-KR" altLang="en-US" sz="1200" dirty="0"/>
              <a:t>이라 불린다</a:t>
            </a:r>
            <a:r>
              <a:rPr lang="en-US" altLang="ko-KR" sz="1200" dirty="0"/>
              <a:t>. </a:t>
            </a:r>
            <a:r>
              <a:rPr lang="ko-KR" altLang="en-US" sz="1200" dirty="0" err="1"/>
              <a:t>탄닌</a:t>
            </a:r>
            <a:r>
              <a:rPr lang="ko-KR" altLang="en-US" sz="1200" dirty="0"/>
              <a:t> 성분이 많고 색상이 강하며 </a:t>
            </a:r>
            <a:r>
              <a:rPr lang="ko-KR" altLang="en-US" sz="1200" dirty="0" err="1"/>
              <a:t>조합용으로</a:t>
            </a:r>
            <a:r>
              <a:rPr lang="ko-KR" altLang="en-US" sz="1200" dirty="0"/>
              <a:t> 사용된다</a:t>
            </a:r>
            <a:r>
              <a:rPr lang="en-US" altLang="ko-KR" sz="1200" dirty="0"/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sz="1200" dirty="0" err="1"/>
              <a:t>메를로</a:t>
            </a:r>
            <a:r>
              <a:rPr lang="ko-KR" altLang="en-US" sz="1200" dirty="0"/>
              <a:t> </a:t>
            </a:r>
            <a:r>
              <a:rPr lang="en-US" altLang="ko-KR" sz="1200" dirty="0"/>
              <a:t>(Merlot)  - </a:t>
            </a:r>
            <a:r>
              <a:rPr lang="ko-KR" altLang="en-US" sz="1200" dirty="0" err="1"/>
              <a:t>쒸드</a:t>
            </a:r>
            <a:r>
              <a:rPr lang="ko-KR" altLang="en-US" sz="1200" dirty="0"/>
              <a:t> 웨스트 전지역에서도 재배되는 </a:t>
            </a:r>
            <a:r>
              <a:rPr lang="ko-KR" altLang="en-US" sz="1200" dirty="0" err="1"/>
              <a:t>보르도</a:t>
            </a:r>
            <a:r>
              <a:rPr lang="ko-KR" altLang="en-US" sz="1200" dirty="0"/>
              <a:t> 지방의 포도 품종</a:t>
            </a:r>
            <a:r>
              <a:rPr lang="en-US" altLang="ko-KR" sz="1200" dirty="0"/>
              <a:t>. </a:t>
            </a:r>
            <a:r>
              <a:rPr lang="ko-KR" altLang="en-US" sz="1200" dirty="0" err="1"/>
              <a:t>까베르네</a:t>
            </a:r>
            <a:r>
              <a:rPr lang="ko-KR" altLang="en-US" sz="1200" dirty="0"/>
              <a:t> 포도주보다 빨리 숙성되는 </a:t>
            </a:r>
            <a:r>
              <a:rPr lang="ko-KR" altLang="en-US" sz="1200" dirty="0" err="1"/>
              <a:t>순하면서</a:t>
            </a:r>
            <a:r>
              <a:rPr lang="ko-KR" altLang="en-US" sz="1200" dirty="0"/>
              <a:t> 향긋한 포도주를 생산한다</a:t>
            </a:r>
            <a:r>
              <a:rPr lang="en-US" altLang="ko-KR" sz="1200" dirty="0"/>
              <a:t>. </a:t>
            </a:r>
            <a:r>
              <a:rPr lang="ko-KR" altLang="en-US" sz="1200" dirty="0" err="1"/>
              <a:t>쌩떼밀리옹</a:t>
            </a:r>
            <a:r>
              <a:rPr lang="en-US" altLang="ko-KR" sz="1200" dirty="0"/>
              <a:t>(Saint-</a:t>
            </a:r>
            <a:r>
              <a:rPr lang="en-US" altLang="ko-KR" sz="1200" dirty="0" err="1"/>
              <a:t>Emilion</a:t>
            </a:r>
            <a:r>
              <a:rPr lang="en-US" altLang="ko-KR" sz="1200" dirty="0"/>
              <a:t>)</a:t>
            </a:r>
            <a:r>
              <a:rPr lang="ko-KR" altLang="en-US" sz="1200" dirty="0"/>
              <a:t>과 </a:t>
            </a:r>
            <a:r>
              <a:rPr lang="ko-KR" altLang="en-US" sz="1200" dirty="0" err="1"/>
              <a:t>뽀므롤</a:t>
            </a:r>
            <a:r>
              <a:rPr lang="en-US" altLang="ko-KR" sz="1200" dirty="0"/>
              <a:t>(</a:t>
            </a:r>
            <a:r>
              <a:rPr lang="en-US" altLang="ko-KR" sz="1200" dirty="0" err="1"/>
              <a:t>Pomerol</a:t>
            </a:r>
            <a:r>
              <a:rPr lang="en-US" altLang="ko-KR" sz="1200" dirty="0"/>
              <a:t>) </a:t>
            </a:r>
            <a:r>
              <a:rPr lang="ko-KR" altLang="en-US" sz="1200" dirty="0"/>
              <a:t>포도주의 주성분이다</a:t>
            </a:r>
            <a:r>
              <a:rPr lang="en-US" altLang="ko-KR" sz="1200" dirty="0"/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sz="1200" dirty="0" err="1"/>
              <a:t>삐노</a:t>
            </a:r>
            <a:r>
              <a:rPr lang="ko-KR" altLang="en-US" sz="1200" dirty="0"/>
              <a:t> </a:t>
            </a:r>
            <a:r>
              <a:rPr lang="ko-KR" altLang="en-US" sz="1200" dirty="0" err="1"/>
              <a:t>느와</a:t>
            </a:r>
            <a:r>
              <a:rPr lang="en-US" altLang="ko-KR" sz="1200" dirty="0"/>
              <a:t>(Pinot noir) - </a:t>
            </a:r>
            <a:r>
              <a:rPr lang="ko-KR" altLang="en-US" sz="1200" dirty="0" err="1"/>
              <a:t>부르고뉴</a:t>
            </a:r>
            <a:r>
              <a:rPr lang="ko-KR" altLang="en-US" sz="1200" dirty="0"/>
              <a:t> 레드 와인의 명성을 가져온 포도 품종</a:t>
            </a:r>
            <a:r>
              <a:rPr lang="en-US" altLang="ko-KR" sz="1200" dirty="0"/>
              <a:t>. </a:t>
            </a:r>
            <a:r>
              <a:rPr lang="ko-KR" altLang="en-US" sz="1200" dirty="0" err="1"/>
              <a:t>삐노</a:t>
            </a:r>
            <a:r>
              <a:rPr lang="ko-KR" altLang="en-US" sz="1200" dirty="0"/>
              <a:t> </a:t>
            </a:r>
            <a:r>
              <a:rPr lang="ko-KR" altLang="en-US" sz="1200" dirty="0" err="1"/>
              <a:t>느와</a:t>
            </a:r>
            <a:r>
              <a:rPr lang="ko-KR" altLang="en-US" sz="1200" dirty="0"/>
              <a:t> 와인은 미숙할 때는 대개 특징적인 붉은 작은 열매 </a:t>
            </a:r>
            <a:r>
              <a:rPr lang="ko-KR" altLang="en-US" sz="1200" dirty="0" err="1"/>
              <a:t>과일향을</a:t>
            </a:r>
            <a:r>
              <a:rPr lang="ko-KR" altLang="en-US" sz="1200" dirty="0"/>
              <a:t> 갖고 있으나</a:t>
            </a:r>
            <a:r>
              <a:rPr lang="en-US" altLang="ko-KR" sz="1200" dirty="0"/>
              <a:t>, </a:t>
            </a:r>
            <a:r>
              <a:rPr lang="ko-KR" altLang="en-US" sz="1200" dirty="0"/>
              <a:t>수년간의 숙성 후에는 야생 </a:t>
            </a:r>
            <a:r>
              <a:rPr lang="ko-KR" altLang="en-US" sz="1200" dirty="0" err="1"/>
              <a:t>고기향을</a:t>
            </a:r>
            <a:r>
              <a:rPr lang="ko-KR" altLang="en-US" sz="1200" dirty="0"/>
              <a:t> 띈다</a:t>
            </a:r>
            <a:r>
              <a:rPr lang="en-US" altLang="ko-KR" sz="1200" dirty="0"/>
              <a:t>. </a:t>
            </a:r>
            <a:r>
              <a:rPr lang="ko-KR" altLang="en-US" sz="1200" dirty="0" err="1"/>
              <a:t>부르고뉴</a:t>
            </a:r>
            <a:r>
              <a:rPr lang="ko-KR" altLang="en-US" sz="1200" dirty="0"/>
              <a:t> </a:t>
            </a:r>
            <a:r>
              <a:rPr lang="ko-KR" altLang="en-US" sz="1200" dirty="0" err="1"/>
              <a:t>레드와인</a:t>
            </a:r>
            <a:r>
              <a:rPr lang="ko-KR" altLang="en-US" sz="1200" dirty="0"/>
              <a:t> 양조에 주로 사용되나 알자스</a:t>
            </a:r>
            <a:r>
              <a:rPr lang="en-US" altLang="ko-KR" sz="1200" dirty="0"/>
              <a:t>, </a:t>
            </a:r>
            <a:r>
              <a:rPr lang="ko-KR" altLang="en-US" sz="1200" dirty="0"/>
              <a:t>쥐라</a:t>
            </a:r>
            <a:r>
              <a:rPr lang="en-US" altLang="ko-KR" sz="1200" dirty="0"/>
              <a:t>, </a:t>
            </a:r>
            <a:r>
              <a:rPr lang="ko-KR" altLang="en-US" sz="1200" dirty="0" err="1"/>
              <a:t>뷔게</a:t>
            </a:r>
            <a:r>
              <a:rPr lang="ko-KR" altLang="en-US" sz="1200" dirty="0"/>
              <a:t> 등의 다른 지방에서도 재배된다</a:t>
            </a:r>
            <a:r>
              <a:rPr lang="en-US" altLang="ko-KR" sz="1200" dirty="0"/>
              <a:t>. </a:t>
            </a:r>
            <a:r>
              <a:rPr lang="ko-KR" altLang="en-US" sz="1200" dirty="0"/>
              <a:t>백포도주로 양조될 경우에는 </a:t>
            </a:r>
            <a:r>
              <a:rPr lang="ko-KR" altLang="en-US" sz="1200" dirty="0" err="1"/>
              <a:t>샹빠뉴</a:t>
            </a:r>
            <a:r>
              <a:rPr lang="en-US" altLang="ko-KR" sz="1200" dirty="0"/>
              <a:t>(Champagne : </a:t>
            </a:r>
            <a:r>
              <a:rPr lang="ko-KR" altLang="en-US" sz="1200" dirty="0"/>
              <a:t>샴페인</a:t>
            </a:r>
            <a:r>
              <a:rPr lang="en-US" altLang="ko-KR" sz="1200" dirty="0"/>
              <a:t>) </a:t>
            </a:r>
            <a:r>
              <a:rPr lang="ko-KR" altLang="en-US" sz="1200" dirty="0"/>
              <a:t>양조에 사용된다</a:t>
            </a:r>
            <a:r>
              <a:rPr lang="en-US" altLang="ko-KR" sz="1200" dirty="0"/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sz="1200" b="1" dirty="0" err="1">
                <a:solidFill>
                  <a:srgbClr val="0000FF"/>
                </a:solidFill>
              </a:rPr>
              <a:t>진판델</a:t>
            </a:r>
            <a:r>
              <a:rPr lang="en-US" altLang="ko-KR" sz="1200" b="1" dirty="0">
                <a:solidFill>
                  <a:srgbClr val="0000FF"/>
                </a:solidFill>
              </a:rPr>
              <a:t>(Zinfandel)  - </a:t>
            </a:r>
            <a:r>
              <a:rPr lang="ko-KR" altLang="en-US" sz="1200" b="1" dirty="0">
                <a:solidFill>
                  <a:srgbClr val="0000FF"/>
                </a:solidFill>
              </a:rPr>
              <a:t>이태리에서 전해진 품종으로 현재는 캘리포니아가 원산지가 된 것으로 다른 지역에서는 재배되지 않는다</a:t>
            </a:r>
            <a:r>
              <a:rPr lang="en-US" altLang="ko-KR" sz="1200" b="1" dirty="0">
                <a:solidFill>
                  <a:srgbClr val="0000FF"/>
                </a:solidFill>
              </a:rPr>
              <a:t>. </a:t>
            </a:r>
            <a:r>
              <a:rPr lang="ko-KR" altLang="en-US" sz="1200" b="1" dirty="0">
                <a:solidFill>
                  <a:srgbClr val="0000FF"/>
                </a:solidFill>
              </a:rPr>
              <a:t>딸기 향기를 지니고 있으며 그 향기와 조직이 생동감이 넘친다</a:t>
            </a:r>
            <a:r>
              <a:rPr lang="en-US" altLang="ko-KR" sz="1200" b="1" dirty="0">
                <a:solidFill>
                  <a:srgbClr val="0000FF"/>
                </a:solidFill>
              </a:rPr>
              <a:t>. </a:t>
            </a:r>
            <a:r>
              <a:rPr lang="ko-KR" altLang="en-US" sz="1200" b="1" dirty="0">
                <a:solidFill>
                  <a:srgbClr val="0000FF"/>
                </a:solidFill>
              </a:rPr>
              <a:t>여러 스타일로 만들어지며 스튜나 토마토 </a:t>
            </a:r>
            <a:r>
              <a:rPr lang="ko-KR" altLang="en-US" sz="1200" b="1" dirty="0" err="1">
                <a:solidFill>
                  <a:srgbClr val="0000FF"/>
                </a:solidFill>
              </a:rPr>
              <a:t>소스등과</a:t>
            </a:r>
            <a:r>
              <a:rPr lang="ko-KR" altLang="en-US" sz="1200" b="1" dirty="0">
                <a:solidFill>
                  <a:srgbClr val="0000FF"/>
                </a:solidFill>
              </a:rPr>
              <a:t> 잘 어울린다</a:t>
            </a:r>
            <a:r>
              <a:rPr lang="en-US" altLang="ko-KR" sz="1200" b="1" dirty="0">
                <a:solidFill>
                  <a:srgbClr val="0000FF"/>
                </a:solidFill>
              </a:rPr>
              <a:t>. </a:t>
            </a:r>
            <a:r>
              <a:rPr lang="ko-KR" altLang="en-US" sz="1200" b="1" dirty="0">
                <a:solidFill>
                  <a:srgbClr val="0000FF"/>
                </a:solidFill>
              </a:rPr>
              <a:t>숙성되면 </a:t>
            </a:r>
            <a:r>
              <a:rPr lang="en-US" altLang="ko-KR" sz="1200" b="1" dirty="0">
                <a:solidFill>
                  <a:srgbClr val="0000FF"/>
                </a:solidFill>
              </a:rPr>
              <a:t>Cabernet Sauvignon</a:t>
            </a:r>
            <a:r>
              <a:rPr lang="ko-KR" altLang="en-US" sz="1200" b="1" dirty="0">
                <a:solidFill>
                  <a:srgbClr val="0000FF"/>
                </a:solidFill>
              </a:rPr>
              <a:t>과 분간하기 어려울 정도로 흡사하다</a:t>
            </a:r>
            <a:r>
              <a:rPr lang="en-US" altLang="ko-KR" sz="1200" dirty="0"/>
              <a:t>. </a:t>
            </a:r>
          </a:p>
          <a:p>
            <a:pPr>
              <a:lnSpc>
                <a:spcPct val="120000"/>
              </a:lnSpc>
            </a:pP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0737554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백포도 품종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66006" y="1000708"/>
            <a:ext cx="8628611" cy="5695927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ko-KR" altLang="en-US" sz="1200" dirty="0" err="1"/>
              <a:t>샤도네이</a:t>
            </a:r>
            <a:r>
              <a:rPr lang="ko-KR" altLang="en-US" sz="1200" dirty="0"/>
              <a:t> </a:t>
            </a:r>
            <a:r>
              <a:rPr lang="en-US" altLang="ko-KR" sz="1200" dirty="0"/>
              <a:t>(Chardonnay) - </a:t>
            </a:r>
            <a:r>
              <a:rPr lang="ko-KR" altLang="en-US" sz="1200" dirty="0"/>
              <a:t>대부분의 유명한 </a:t>
            </a:r>
            <a:r>
              <a:rPr lang="ko-KR" altLang="en-US" sz="1200" dirty="0" err="1"/>
              <a:t>부르고뉴</a:t>
            </a:r>
            <a:r>
              <a:rPr lang="ko-KR" altLang="en-US" sz="1200" dirty="0"/>
              <a:t> 화이트와인을 만드는 품종이며 </a:t>
            </a:r>
            <a:r>
              <a:rPr lang="ko-KR" altLang="en-US" sz="1200" dirty="0" err="1"/>
              <a:t>샹빠뉴</a:t>
            </a:r>
            <a:r>
              <a:rPr lang="en-US" altLang="ko-KR" sz="1200" dirty="0"/>
              <a:t>(Champagne: </a:t>
            </a:r>
            <a:r>
              <a:rPr lang="ko-KR" altLang="en-US" sz="1200" dirty="0"/>
              <a:t>또는 샴페인</a:t>
            </a:r>
            <a:r>
              <a:rPr lang="en-US" altLang="ko-KR" sz="1200" dirty="0"/>
              <a:t>)</a:t>
            </a:r>
            <a:r>
              <a:rPr lang="ko-KR" altLang="en-US" sz="1200" dirty="0"/>
              <a:t>지방</a:t>
            </a:r>
            <a:r>
              <a:rPr lang="en-US" altLang="ko-KR" sz="1200" dirty="0"/>
              <a:t>, </a:t>
            </a:r>
            <a:r>
              <a:rPr lang="ko-KR" altLang="en-US" sz="1200" dirty="0"/>
              <a:t>특히 </a:t>
            </a:r>
            <a:r>
              <a:rPr lang="ko-KR" altLang="en-US" sz="1200" dirty="0" err="1"/>
              <a:t>꼬뜨</a:t>
            </a:r>
            <a:r>
              <a:rPr lang="ko-KR" altLang="en-US" sz="1200" dirty="0"/>
              <a:t> 드 </a:t>
            </a:r>
            <a:r>
              <a:rPr lang="ko-KR" altLang="en-US" sz="1200" dirty="0" err="1"/>
              <a:t>블랑에서도</a:t>
            </a:r>
            <a:r>
              <a:rPr lang="ko-KR" altLang="en-US" sz="1200" dirty="0"/>
              <a:t> 재배된다 </a:t>
            </a:r>
            <a:r>
              <a:rPr lang="en-US" altLang="ko-KR" sz="1200" dirty="0"/>
              <a:t>("</a:t>
            </a:r>
            <a:r>
              <a:rPr lang="ko-KR" altLang="en-US" sz="1200" dirty="0" err="1"/>
              <a:t>샹빠뉴</a:t>
            </a:r>
            <a:r>
              <a:rPr lang="ko-KR" altLang="en-US" sz="1200" dirty="0"/>
              <a:t> </a:t>
            </a:r>
            <a:r>
              <a:rPr lang="ko-KR" altLang="en-US" sz="1200" dirty="0" err="1"/>
              <a:t>블랑</a:t>
            </a:r>
            <a:r>
              <a:rPr lang="ko-KR" altLang="en-US" sz="1200" dirty="0"/>
              <a:t> 드 </a:t>
            </a:r>
            <a:r>
              <a:rPr lang="ko-KR" altLang="en-US" sz="1200" dirty="0" err="1"/>
              <a:t>블랑</a:t>
            </a:r>
            <a:r>
              <a:rPr lang="en-US" altLang="ko-KR" sz="1200" dirty="0"/>
              <a:t>(blanc de </a:t>
            </a:r>
            <a:r>
              <a:rPr lang="en-US" altLang="ko-KR" sz="1200" dirty="0" err="1"/>
              <a:t>blancs</a:t>
            </a:r>
            <a:r>
              <a:rPr lang="en-US" altLang="ko-KR" sz="1200" dirty="0"/>
              <a:t>)"</a:t>
            </a:r>
            <a:r>
              <a:rPr lang="ko-KR" altLang="en-US" sz="1200" dirty="0"/>
              <a:t>은 이 포도로만 생산한다</a:t>
            </a:r>
            <a:r>
              <a:rPr lang="en-US" altLang="ko-KR" sz="1200" dirty="0"/>
              <a:t>). </a:t>
            </a:r>
            <a:r>
              <a:rPr lang="ko-KR" altLang="en-US" sz="1200" dirty="0"/>
              <a:t>쥐라 지방과 </a:t>
            </a:r>
            <a:r>
              <a:rPr lang="ko-KR" altLang="en-US" sz="1200" dirty="0" err="1"/>
              <a:t>르와르</a:t>
            </a:r>
            <a:r>
              <a:rPr lang="ko-KR" altLang="en-US" sz="1200" dirty="0"/>
              <a:t> 계곡에서도 볼 수 있다</a:t>
            </a:r>
            <a:r>
              <a:rPr lang="en-US" altLang="ko-KR" sz="1200" dirty="0"/>
              <a:t>. </a:t>
            </a:r>
            <a:r>
              <a:rPr lang="ko-KR" altLang="en-US" sz="1200" dirty="0" err="1"/>
              <a:t>샤르도네</a:t>
            </a:r>
            <a:r>
              <a:rPr lang="ko-KR" altLang="en-US" sz="1200" dirty="0"/>
              <a:t> 품종으로 만든 와인은 섬세하고 마른 과일 향을 갖는 양질의 와인으로 </a:t>
            </a:r>
            <a:r>
              <a:rPr lang="ko-KR" altLang="en-US" sz="1200" dirty="0" err="1"/>
              <a:t>재배지의</a:t>
            </a:r>
            <a:r>
              <a:rPr lang="ko-KR" altLang="en-US" sz="1200" dirty="0"/>
              <a:t> 토양에 따라 오래 보관할 수 있다</a:t>
            </a:r>
            <a:r>
              <a:rPr lang="en-US" altLang="ko-KR" sz="1200" dirty="0"/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sz="1200" dirty="0" err="1"/>
              <a:t>꼴롱바르</a:t>
            </a:r>
            <a:r>
              <a:rPr lang="ko-KR" altLang="en-US" sz="1200" dirty="0"/>
              <a:t> </a:t>
            </a:r>
            <a:r>
              <a:rPr lang="en-US" altLang="ko-KR" sz="1200" dirty="0"/>
              <a:t>(</a:t>
            </a:r>
            <a:r>
              <a:rPr lang="en-US" altLang="ko-KR" sz="1200" dirty="0" err="1"/>
              <a:t>Colombard</a:t>
            </a:r>
            <a:r>
              <a:rPr lang="en-US" altLang="ko-KR" sz="1200" dirty="0"/>
              <a:t>)  - </a:t>
            </a:r>
            <a:r>
              <a:rPr lang="ko-KR" altLang="en-US" sz="1200" dirty="0"/>
              <a:t>예전에는 </a:t>
            </a:r>
            <a:r>
              <a:rPr lang="ko-KR" altLang="en-US" sz="1200" dirty="0" err="1"/>
              <a:t>샤랑뜨와</a:t>
            </a:r>
            <a:r>
              <a:rPr lang="ko-KR" altLang="en-US" sz="1200" dirty="0"/>
              <a:t> </a:t>
            </a:r>
            <a:r>
              <a:rPr lang="ko-KR" altLang="en-US" sz="1200" dirty="0" err="1"/>
              <a:t>쒸드</a:t>
            </a:r>
            <a:r>
              <a:rPr lang="ko-KR" altLang="en-US" sz="1200" dirty="0"/>
              <a:t> </a:t>
            </a:r>
            <a:r>
              <a:rPr lang="ko-KR" altLang="en-US" sz="1200" dirty="0" err="1"/>
              <a:t>웨스뜨</a:t>
            </a:r>
            <a:r>
              <a:rPr lang="ko-KR" altLang="en-US" sz="1200" dirty="0"/>
              <a:t> 지방에서 </a:t>
            </a:r>
            <a:r>
              <a:rPr lang="ko-KR" altLang="en-US" sz="1200" dirty="0" err="1"/>
              <a:t>증류용</a:t>
            </a:r>
            <a:r>
              <a:rPr lang="ko-KR" altLang="en-US" sz="1200" dirty="0"/>
              <a:t> </a:t>
            </a:r>
            <a:r>
              <a:rPr lang="en-US" altLang="ko-KR" sz="1200" dirty="0"/>
              <a:t>(</a:t>
            </a:r>
            <a:r>
              <a:rPr lang="ko-KR" altLang="en-US" sz="1200" dirty="0" err="1"/>
              <a:t>꼬냑</a:t>
            </a:r>
            <a:r>
              <a:rPr lang="en-US" altLang="ko-KR" sz="1200" dirty="0"/>
              <a:t>, </a:t>
            </a:r>
            <a:r>
              <a:rPr lang="ko-KR" altLang="en-US" sz="1200" dirty="0" err="1"/>
              <a:t>아르마냑의</a:t>
            </a:r>
            <a:r>
              <a:rPr lang="ko-KR" altLang="en-US" sz="1200" dirty="0"/>
              <a:t> 생산용</a:t>
            </a:r>
            <a:r>
              <a:rPr lang="en-US" altLang="ko-KR" sz="1200" dirty="0"/>
              <a:t>) </a:t>
            </a:r>
            <a:r>
              <a:rPr lang="ko-KR" altLang="en-US" sz="1200" dirty="0"/>
              <a:t>와인을 양조하기 위해 재배한 품종</a:t>
            </a:r>
            <a:r>
              <a:rPr lang="en-US" altLang="ko-KR" sz="1200" dirty="0"/>
              <a:t>. </a:t>
            </a:r>
            <a:r>
              <a:rPr lang="ko-KR" altLang="en-US" sz="1200" dirty="0"/>
              <a:t>근래에는 </a:t>
            </a:r>
            <a:r>
              <a:rPr lang="ko-KR" altLang="en-US" sz="1200" dirty="0" err="1"/>
              <a:t>쒸드</a:t>
            </a:r>
            <a:r>
              <a:rPr lang="ko-KR" altLang="en-US" sz="1200" dirty="0"/>
              <a:t> </a:t>
            </a:r>
            <a:r>
              <a:rPr lang="ko-KR" altLang="en-US" sz="1200" dirty="0" err="1"/>
              <a:t>웨스뜨의</a:t>
            </a:r>
            <a:r>
              <a:rPr lang="ko-KR" altLang="en-US" sz="1200" dirty="0"/>
              <a:t> </a:t>
            </a:r>
            <a:r>
              <a:rPr lang="ko-KR" altLang="en-US" sz="1200" dirty="0" err="1"/>
              <a:t>뱅드</a:t>
            </a:r>
            <a:r>
              <a:rPr lang="ko-KR" altLang="en-US" sz="1200" dirty="0"/>
              <a:t> </a:t>
            </a:r>
            <a:r>
              <a:rPr lang="ko-KR" altLang="en-US" sz="1200" dirty="0" err="1"/>
              <a:t>뻬이</a:t>
            </a:r>
            <a:r>
              <a:rPr lang="ko-KR" altLang="en-US" sz="1200" dirty="0"/>
              <a:t> 양조용으로 많이 재배된다</a:t>
            </a:r>
            <a:r>
              <a:rPr lang="en-US" altLang="ko-KR" sz="1200" dirty="0"/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sz="1200" dirty="0" err="1"/>
              <a:t>게부르츠트라미네르</a:t>
            </a:r>
            <a:r>
              <a:rPr lang="en-US" altLang="ko-KR" sz="1200" dirty="0"/>
              <a:t>(Gewurztraminer)  - </a:t>
            </a:r>
            <a:r>
              <a:rPr lang="ko-KR" altLang="en-US" sz="1200" dirty="0"/>
              <a:t>알자스 지방에서 재배되며 이 지방 포도 나무의 </a:t>
            </a:r>
            <a:r>
              <a:rPr lang="en-US" altLang="ko-KR" sz="1200" dirty="0"/>
              <a:t>20 %</a:t>
            </a:r>
            <a:r>
              <a:rPr lang="ko-KR" altLang="en-US" sz="1200" dirty="0"/>
              <a:t>를 차지한다</a:t>
            </a:r>
            <a:r>
              <a:rPr lang="en-US" altLang="ko-KR" sz="1200" dirty="0"/>
              <a:t>. </a:t>
            </a:r>
            <a:r>
              <a:rPr lang="ko-KR" altLang="en-US" sz="1200" dirty="0"/>
              <a:t>향이 강하고 짜임새 있는 힘찬 무감 미 화이트와인을 생산하는데</a:t>
            </a:r>
            <a:r>
              <a:rPr lang="en-US" altLang="ko-KR" sz="1200" dirty="0"/>
              <a:t>, </a:t>
            </a:r>
            <a:r>
              <a:rPr lang="ko-KR" altLang="en-US" sz="1200" dirty="0" err="1"/>
              <a:t>포도작황이</a:t>
            </a:r>
            <a:r>
              <a:rPr lang="ko-KR" altLang="en-US" sz="1200" dirty="0"/>
              <a:t> 좋은 해에는 감미 와인의 생산에도 사용된다</a:t>
            </a:r>
            <a:r>
              <a:rPr lang="en-US" altLang="ko-KR" sz="1200" dirty="0"/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sz="1200" dirty="0" err="1"/>
              <a:t>뮈스까델</a:t>
            </a:r>
            <a:r>
              <a:rPr lang="ko-KR" altLang="en-US" sz="1200" dirty="0"/>
              <a:t> </a:t>
            </a:r>
            <a:r>
              <a:rPr lang="en-US" altLang="ko-KR" sz="1200" dirty="0"/>
              <a:t>(</a:t>
            </a:r>
            <a:r>
              <a:rPr lang="en-US" altLang="ko-KR" sz="1200" dirty="0" err="1"/>
              <a:t>Muscadelle</a:t>
            </a:r>
            <a:r>
              <a:rPr lang="en-US" altLang="ko-KR" sz="1200" dirty="0"/>
              <a:t>)  - </a:t>
            </a:r>
            <a:r>
              <a:rPr lang="ko-KR" altLang="en-US" sz="1200" dirty="0"/>
              <a:t>주로 </a:t>
            </a:r>
            <a:r>
              <a:rPr lang="ko-KR" altLang="en-US" sz="1200" dirty="0" err="1"/>
              <a:t>보르도와</a:t>
            </a:r>
            <a:r>
              <a:rPr lang="ko-KR" altLang="en-US" sz="1200" dirty="0"/>
              <a:t> </a:t>
            </a:r>
            <a:r>
              <a:rPr lang="ko-KR" altLang="en-US" sz="1200" dirty="0" err="1"/>
              <a:t>도르도뉴</a:t>
            </a:r>
            <a:r>
              <a:rPr lang="en-US" altLang="ko-KR" sz="1200" dirty="0"/>
              <a:t>(Dordogne) </a:t>
            </a:r>
            <a:r>
              <a:rPr lang="ko-KR" altLang="en-US" sz="1200" dirty="0"/>
              <a:t>지방에서 재배되며 다른 품종들</a:t>
            </a:r>
            <a:r>
              <a:rPr lang="en-US" altLang="ko-KR" sz="1200" dirty="0"/>
              <a:t>, </a:t>
            </a:r>
            <a:r>
              <a:rPr lang="ko-KR" altLang="en-US" sz="1200" dirty="0"/>
              <a:t>특히 </a:t>
            </a:r>
            <a:r>
              <a:rPr lang="ko-KR" altLang="en-US" sz="1200" dirty="0" err="1"/>
              <a:t>쏘비뇽과</a:t>
            </a:r>
            <a:r>
              <a:rPr lang="ko-KR" altLang="en-US" sz="1200" dirty="0"/>
              <a:t> </a:t>
            </a:r>
            <a:r>
              <a:rPr lang="ko-KR" altLang="en-US" sz="1200" dirty="0" err="1"/>
              <a:t>쎄미용과</a:t>
            </a:r>
            <a:r>
              <a:rPr lang="ko-KR" altLang="en-US" sz="1200" dirty="0"/>
              <a:t> 혼합되어 사용된다</a:t>
            </a:r>
            <a:r>
              <a:rPr lang="en-US" altLang="ko-KR" sz="1200" dirty="0"/>
              <a:t>. </a:t>
            </a:r>
            <a:r>
              <a:rPr lang="ko-KR" altLang="en-US" sz="1200" dirty="0" err="1"/>
              <a:t>뮈스까데</a:t>
            </a:r>
            <a:r>
              <a:rPr lang="ko-KR" altLang="en-US" sz="1200" dirty="0"/>
              <a:t> 계열의 품종은 아니다</a:t>
            </a:r>
            <a:r>
              <a:rPr lang="en-US" altLang="ko-KR" sz="1200" dirty="0"/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sz="1200" dirty="0" err="1"/>
              <a:t>뮈스까데</a:t>
            </a:r>
            <a:r>
              <a:rPr lang="ko-KR" altLang="en-US" sz="1200" dirty="0"/>
              <a:t> </a:t>
            </a:r>
            <a:r>
              <a:rPr lang="en-US" altLang="ko-KR" sz="1200" dirty="0"/>
              <a:t>(Muscadet (</a:t>
            </a:r>
            <a:r>
              <a:rPr lang="ko-KR" altLang="en-US" sz="1200" dirty="0" err="1"/>
              <a:t>믈롱</a:t>
            </a:r>
            <a:r>
              <a:rPr lang="ko-KR" altLang="en-US" sz="1200" dirty="0"/>
              <a:t> 드 </a:t>
            </a:r>
            <a:r>
              <a:rPr lang="ko-KR" altLang="en-US" sz="1200" dirty="0" err="1"/>
              <a:t>부르고뉴</a:t>
            </a:r>
            <a:r>
              <a:rPr lang="ko-KR" altLang="en-US" sz="1200" dirty="0"/>
              <a:t> </a:t>
            </a:r>
            <a:r>
              <a:rPr lang="en-US" altLang="ko-KR" sz="1200" dirty="0"/>
              <a:t>: Melon de Bourgogne)) - </a:t>
            </a:r>
            <a:r>
              <a:rPr lang="ko-KR" altLang="en-US" sz="1200" dirty="0"/>
              <a:t>발 드 </a:t>
            </a:r>
            <a:r>
              <a:rPr lang="ko-KR" altLang="en-US" sz="1200" dirty="0" err="1"/>
              <a:t>르와르</a:t>
            </a:r>
            <a:r>
              <a:rPr lang="ko-KR" altLang="en-US" sz="1200" dirty="0"/>
              <a:t> 지방의 향이 뛰어난 </a:t>
            </a:r>
            <a:r>
              <a:rPr lang="ko-KR" altLang="en-US" sz="1200" dirty="0" err="1"/>
              <a:t>무감미</a:t>
            </a:r>
            <a:r>
              <a:rPr lang="ko-KR" altLang="en-US" sz="1200" dirty="0"/>
              <a:t> 화이트와인인 </a:t>
            </a:r>
            <a:r>
              <a:rPr lang="ko-KR" altLang="en-US" sz="1200" dirty="0" err="1"/>
              <a:t>뮈스까데</a:t>
            </a:r>
            <a:r>
              <a:rPr lang="ko-KR" altLang="en-US" sz="1200" dirty="0"/>
              <a:t> 원산지통제명칭</a:t>
            </a:r>
            <a:r>
              <a:rPr lang="en-US" altLang="ko-KR" sz="1200" dirty="0"/>
              <a:t>(AOC)</a:t>
            </a:r>
            <a:r>
              <a:rPr lang="ko-KR" altLang="en-US" sz="1200" dirty="0"/>
              <a:t>와인의 생산에 사용되는 유일한 포도 품종이다</a:t>
            </a:r>
            <a:r>
              <a:rPr lang="en-US" altLang="ko-KR" sz="1200" dirty="0"/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sz="1200" dirty="0" err="1"/>
              <a:t>삐노</a:t>
            </a:r>
            <a:r>
              <a:rPr lang="ko-KR" altLang="en-US" sz="1200" dirty="0"/>
              <a:t> 그리</a:t>
            </a:r>
            <a:r>
              <a:rPr lang="en-US" altLang="ko-KR" sz="1200" dirty="0"/>
              <a:t>(Pinot </a:t>
            </a:r>
            <a:r>
              <a:rPr lang="en-US" altLang="ko-KR" sz="1200" dirty="0" err="1"/>
              <a:t>gris</a:t>
            </a:r>
            <a:r>
              <a:rPr lang="en-US" altLang="ko-KR" sz="1200" dirty="0"/>
              <a:t>)  - </a:t>
            </a:r>
            <a:r>
              <a:rPr lang="ko-KR" altLang="en-US" sz="1200" dirty="0"/>
              <a:t>예전에는 </a:t>
            </a:r>
            <a:r>
              <a:rPr lang="ko-KR" altLang="en-US" sz="1200" dirty="0" err="1"/>
              <a:t>또깨</a:t>
            </a:r>
            <a:r>
              <a:rPr lang="ko-KR" altLang="en-US" sz="1200" dirty="0"/>
              <a:t> </a:t>
            </a:r>
            <a:r>
              <a:rPr lang="ko-KR" altLang="en-US" sz="1200" dirty="0" err="1"/>
              <a:t>달자스</a:t>
            </a:r>
            <a:r>
              <a:rPr lang="en-US" altLang="ko-KR" sz="1200" dirty="0"/>
              <a:t>(Tokay </a:t>
            </a:r>
            <a:r>
              <a:rPr lang="en-US" altLang="ko-KR" sz="1200" dirty="0" err="1"/>
              <a:t>d'Alsace</a:t>
            </a:r>
            <a:r>
              <a:rPr lang="en-US" altLang="ko-KR" sz="1200" dirty="0"/>
              <a:t>)</a:t>
            </a:r>
            <a:r>
              <a:rPr lang="ko-KR" altLang="en-US" sz="1200" dirty="0"/>
              <a:t>라고 불리운 푸른 빛이 도는 회색 포도로 알자스 지방 포도 </a:t>
            </a:r>
            <a:r>
              <a:rPr lang="ko-KR" altLang="en-US" sz="1200" dirty="0" err="1"/>
              <a:t>재배량의</a:t>
            </a:r>
            <a:r>
              <a:rPr lang="ko-KR" altLang="en-US" sz="1200" dirty="0"/>
              <a:t> </a:t>
            </a:r>
            <a:r>
              <a:rPr lang="en-US" altLang="ko-KR" sz="1200" dirty="0"/>
              <a:t>5%</a:t>
            </a:r>
            <a:r>
              <a:rPr lang="ko-KR" altLang="en-US" sz="1200" dirty="0"/>
              <a:t>를 차지한다</a:t>
            </a:r>
            <a:r>
              <a:rPr lang="en-US" altLang="ko-KR" sz="1200" dirty="0"/>
              <a:t>. </a:t>
            </a:r>
            <a:r>
              <a:rPr lang="ko-KR" altLang="en-US" sz="1200" dirty="0" err="1"/>
              <a:t>삐노</a:t>
            </a:r>
            <a:r>
              <a:rPr lang="ko-KR" altLang="en-US" sz="1200" dirty="0"/>
              <a:t> 그리로 생산된 백포도주는 진한 향을 지녔고 힘차며 때로는 단 맛을 지니기도 한다</a:t>
            </a:r>
            <a:r>
              <a:rPr lang="en-US" altLang="ko-KR" sz="1200" dirty="0"/>
              <a:t>. </a:t>
            </a:r>
            <a:r>
              <a:rPr lang="ko-KR" altLang="en-US" sz="1200" dirty="0" err="1"/>
              <a:t>싸브와</a:t>
            </a:r>
            <a:r>
              <a:rPr lang="en-US" altLang="ko-KR" sz="1200" dirty="0"/>
              <a:t>, </a:t>
            </a:r>
            <a:r>
              <a:rPr lang="ko-KR" altLang="en-US" sz="1200" dirty="0"/>
              <a:t>발 드 </a:t>
            </a:r>
            <a:r>
              <a:rPr lang="ko-KR" altLang="en-US" sz="1200" dirty="0" err="1"/>
              <a:t>르와르</a:t>
            </a:r>
            <a:r>
              <a:rPr lang="ko-KR" altLang="en-US" sz="1200" dirty="0"/>
              <a:t> 지방에서도 재배되며 부르고뉴에서도 약간 재배된다</a:t>
            </a:r>
            <a:r>
              <a:rPr lang="en-US" altLang="ko-KR" sz="1200" dirty="0"/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sz="1200" dirty="0" err="1"/>
              <a:t>리슬링</a:t>
            </a:r>
            <a:r>
              <a:rPr lang="ko-KR" altLang="en-US" sz="1200" dirty="0"/>
              <a:t> </a:t>
            </a:r>
            <a:r>
              <a:rPr lang="en-US" altLang="ko-KR" sz="1200" dirty="0"/>
              <a:t>(</a:t>
            </a:r>
            <a:r>
              <a:rPr lang="en-US" altLang="ko-KR" sz="1200" dirty="0" err="1"/>
              <a:t>Riseling</a:t>
            </a:r>
            <a:r>
              <a:rPr lang="en-US" altLang="ko-KR" sz="1200" dirty="0"/>
              <a:t>)  - </a:t>
            </a:r>
            <a:r>
              <a:rPr lang="ko-KR" altLang="en-US" sz="1200" dirty="0"/>
              <a:t>알자스 지방의 가장 오래된 포도 품종으로 이 지방에서 재배되는 포도 품종의 </a:t>
            </a:r>
            <a:r>
              <a:rPr lang="en-US" altLang="ko-KR" sz="1200" dirty="0"/>
              <a:t>20 %</a:t>
            </a:r>
            <a:r>
              <a:rPr lang="ko-KR" altLang="en-US" sz="1200" dirty="0"/>
              <a:t>를 차지한다</a:t>
            </a:r>
            <a:r>
              <a:rPr lang="en-US" altLang="ko-KR" sz="1200" dirty="0"/>
              <a:t>. </a:t>
            </a:r>
            <a:r>
              <a:rPr lang="ko-KR" altLang="en-US" sz="1200" dirty="0"/>
              <a:t>과일 향의 기품 있고 상쾌하며 탁월한 </a:t>
            </a:r>
            <a:r>
              <a:rPr lang="ko-KR" altLang="en-US" sz="1200" dirty="0" err="1"/>
              <a:t>무감미</a:t>
            </a:r>
            <a:r>
              <a:rPr lang="ko-KR" altLang="en-US" sz="1200" dirty="0"/>
              <a:t> 백포도주를 생산한다</a:t>
            </a:r>
            <a:r>
              <a:rPr lang="en-US" altLang="ko-KR" sz="1200" dirty="0"/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sz="1200" dirty="0" err="1">
                <a:solidFill>
                  <a:srgbClr val="0000FF"/>
                </a:solidFill>
              </a:rPr>
              <a:t>쏘비뇽</a:t>
            </a:r>
            <a:r>
              <a:rPr lang="en-US" altLang="ko-KR" sz="1200" dirty="0">
                <a:solidFill>
                  <a:srgbClr val="0000FF"/>
                </a:solidFill>
              </a:rPr>
              <a:t>(Sauvignon)  - </a:t>
            </a:r>
            <a:r>
              <a:rPr lang="ko-KR" altLang="en-US" sz="1200" dirty="0">
                <a:solidFill>
                  <a:srgbClr val="0000FF"/>
                </a:solidFill>
              </a:rPr>
              <a:t>향기가 강하며 </a:t>
            </a:r>
            <a:r>
              <a:rPr lang="ko-KR" altLang="en-US" sz="1200" dirty="0" err="1">
                <a:solidFill>
                  <a:srgbClr val="0000FF"/>
                </a:solidFill>
              </a:rPr>
              <a:t>보르도</a:t>
            </a:r>
            <a:r>
              <a:rPr lang="en-US" altLang="ko-KR" sz="1200" dirty="0">
                <a:solidFill>
                  <a:srgbClr val="0000FF"/>
                </a:solidFill>
              </a:rPr>
              <a:t>, </a:t>
            </a:r>
            <a:r>
              <a:rPr lang="ko-KR" altLang="en-US" sz="1200" dirty="0" err="1">
                <a:solidFill>
                  <a:srgbClr val="0000FF"/>
                </a:solidFill>
              </a:rPr>
              <a:t>쒸드</a:t>
            </a:r>
            <a:r>
              <a:rPr lang="ko-KR" altLang="en-US" sz="1200" dirty="0">
                <a:solidFill>
                  <a:srgbClr val="0000FF"/>
                </a:solidFill>
              </a:rPr>
              <a:t> 웨스트</a:t>
            </a:r>
            <a:r>
              <a:rPr lang="en-US" altLang="ko-KR" sz="1200" dirty="0">
                <a:solidFill>
                  <a:srgbClr val="0000FF"/>
                </a:solidFill>
              </a:rPr>
              <a:t>, </a:t>
            </a:r>
            <a:r>
              <a:rPr lang="ko-KR" altLang="en-US" sz="1200" dirty="0">
                <a:solidFill>
                  <a:srgbClr val="0000FF"/>
                </a:solidFill>
              </a:rPr>
              <a:t>발 드 </a:t>
            </a:r>
            <a:r>
              <a:rPr lang="ko-KR" altLang="en-US" sz="1200" dirty="0" err="1">
                <a:solidFill>
                  <a:srgbClr val="0000FF"/>
                </a:solidFill>
              </a:rPr>
              <a:t>르와르</a:t>
            </a:r>
            <a:r>
              <a:rPr lang="ko-KR" altLang="en-US" sz="1200" dirty="0">
                <a:solidFill>
                  <a:srgbClr val="0000FF"/>
                </a:solidFill>
              </a:rPr>
              <a:t> 지방이 주된 </a:t>
            </a:r>
            <a:r>
              <a:rPr lang="ko-KR" altLang="en-US" sz="1200" dirty="0" err="1">
                <a:solidFill>
                  <a:srgbClr val="0000FF"/>
                </a:solidFill>
              </a:rPr>
              <a:t>재배지이다</a:t>
            </a:r>
            <a:r>
              <a:rPr lang="en-US" altLang="ko-KR" sz="1200" dirty="0">
                <a:solidFill>
                  <a:srgbClr val="0000FF"/>
                </a:solidFill>
              </a:rPr>
              <a:t>. </a:t>
            </a:r>
            <a:r>
              <a:rPr lang="ko-KR" altLang="en-US" sz="1200" dirty="0" err="1">
                <a:solidFill>
                  <a:srgbClr val="0000FF"/>
                </a:solidFill>
              </a:rPr>
              <a:t>쌍쎄르</a:t>
            </a:r>
            <a:r>
              <a:rPr lang="en-US" altLang="ko-KR" sz="1200" dirty="0">
                <a:solidFill>
                  <a:srgbClr val="0000FF"/>
                </a:solidFill>
              </a:rPr>
              <a:t>(Sancerre), </a:t>
            </a:r>
            <a:r>
              <a:rPr lang="ko-KR" altLang="en-US" sz="1200" dirty="0" err="1">
                <a:solidFill>
                  <a:srgbClr val="0000FF"/>
                </a:solidFill>
              </a:rPr>
              <a:t>뿌이퓌메</a:t>
            </a:r>
            <a:r>
              <a:rPr lang="en-US" altLang="ko-KR" sz="1200" dirty="0">
                <a:solidFill>
                  <a:srgbClr val="0000FF"/>
                </a:solidFill>
              </a:rPr>
              <a:t>(</a:t>
            </a:r>
            <a:r>
              <a:rPr lang="en-US" altLang="ko-KR" sz="1200" dirty="0" err="1">
                <a:solidFill>
                  <a:srgbClr val="0000FF"/>
                </a:solidFill>
              </a:rPr>
              <a:t>Pouilly</a:t>
            </a:r>
            <a:r>
              <a:rPr lang="en-US" altLang="ko-KR" sz="1200" dirty="0">
                <a:solidFill>
                  <a:srgbClr val="0000FF"/>
                </a:solidFill>
              </a:rPr>
              <a:t> </a:t>
            </a:r>
            <a:r>
              <a:rPr lang="en-US" altLang="ko-KR" sz="1200" dirty="0" err="1">
                <a:solidFill>
                  <a:srgbClr val="0000FF"/>
                </a:solidFill>
              </a:rPr>
              <a:t>Fum</a:t>
            </a:r>
            <a:r>
              <a:rPr lang="en-US" altLang="ko-KR" sz="1200" dirty="0">
                <a:solidFill>
                  <a:srgbClr val="0000FF"/>
                </a:solidFill>
              </a:rPr>
              <a:t> ), </a:t>
            </a:r>
            <a:r>
              <a:rPr lang="ko-KR" altLang="en-US" sz="1200" dirty="0" err="1">
                <a:solidFill>
                  <a:srgbClr val="0000FF"/>
                </a:solidFill>
              </a:rPr>
              <a:t>깽씨</a:t>
            </a:r>
            <a:r>
              <a:rPr lang="en-US" altLang="ko-KR" sz="1200" dirty="0">
                <a:solidFill>
                  <a:srgbClr val="0000FF"/>
                </a:solidFill>
              </a:rPr>
              <a:t>(Quincy) </a:t>
            </a:r>
            <a:r>
              <a:rPr lang="ko-KR" altLang="en-US" sz="1200" dirty="0">
                <a:solidFill>
                  <a:srgbClr val="0000FF"/>
                </a:solidFill>
              </a:rPr>
              <a:t>등의 화이트와인의 유일한 구성 품종이다</a:t>
            </a:r>
            <a:r>
              <a:rPr lang="en-US" altLang="ko-KR" sz="1200" dirty="0">
                <a:solidFill>
                  <a:srgbClr val="0000FF"/>
                </a:solidFill>
              </a:rPr>
              <a:t>. </a:t>
            </a:r>
            <a:r>
              <a:rPr lang="ko-KR" altLang="en-US" sz="1200" dirty="0" err="1">
                <a:solidFill>
                  <a:srgbClr val="0000FF"/>
                </a:solidFill>
              </a:rPr>
              <a:t>쏘떼른</a:t>
            </a:r>
            <a:r>
              <a:rPr lang="en-US" altLang="ko-KR" sz="1200" dirty="0">
                <a:solidFill>
                  <a:srgbClr val="0000FF"/>
                </a:solidFill>
              </a:rPr>
              <a:t>(Sauternes), </a:t>
            </a:r>
            <a:r>
              <a:rPr lang="ko-KR" altLang="en-US" sz="1200" dirty="0" err="1">
                <a:solidFill>
                  <a:srgbClr val="0000FF"/>
                </a:solidFill>
              </a:rPr>
              <a:t>몽바지악</a:t>
            </a:r>
            <a:r>
              <a:rPr lang="en-US" altLang="ko-KR" sz="1200" dirty="0">
                <a:solidFill>
                  <a:srgbClr val="0000FF"/>
                </a:solidFill>
              </a:rPr>
              <a:t>(</a:t>
            </a:r>
            <a:r>
              <a:rPr lang="en-US" altLang="ko-KR" sz="1200" dirty="0" err="1">
                <a:solidFill>
                  <a:srgbClr val="0000FF"/>
                </a:solidFill>
              </a:rPr>
              <a:t>Monbazillac</a:t>
            </a:r>
            <a:r>
              <a:rPr lang="en-US" altLang="ko-KR" sz="1200" dirty="0">
                <a:solidFill>
                  <a:srgbClr val="0000FF"/>
                </a:solidFill>
              </a:rPr>
              <a:t>) </a:t>
            </a:r>
            <a:r>
              <a:rPr lang="ko-KR" altLang="en-US" sz="1200" dirty="0">
                <a:solidFill>
                  <a:srgbClr val="0000FF"/>
                </a:solidFill>
              </a:rPr>
              <a:t>지방 등에서는 </a:t>
            </a:r>
            <a:r>
              <a:rPr lang="ko-KR" altLang="en-US" sz="1200" dirty="0" err="1">
                <a:solidFill>
                  <a:srgbClr val="0000FF"/>
                </a:solidFill>
              </a:rPr>
              <a:t>쎄미용</a:t>
            </a:r>
            <a:r>
              <a:rPr lang="ko-KR" altLang="en-US" sz="1200" dirty="0">
                <a:solidFill>
                  <a:srgbClr val="0000FF"/>
                </a:solidFill>
              </a:rPr>
              <a:t> 품종과 조합되어 감미의 </a:t>
            </a:r>
            <a:r>
              <a:rPr lang="ko-KR" altLang="en-US" sz="1200" dirty="0" err="1">
                <a:solidFill>
                  <a:srgbClr val="0000FF"/>
                </a:solidFill>
              </a:rPr>
              <a:t>리꿰르</a:t>
            </a:r>
            <a:r>
              <a:rPr lang="ko-KR" altLang="en-US" sz="1200" dirty="0">
                <a:solidFill>
                  <a:srgbClr val="0000FF"/>
                </a:solidFill>
              </a:rPr>
              <a:t> 화이트와인을 생산한다</a:t>
            </a:r>
            <a:r>
              <a:rPr lang="en-US" altLang="ko-KR" sz="1200" dirty="0">
                <a:solidFill>
                  <a:srgbClr val="0000FF"/>
                </a:solidFill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en-US" altLang="ko-KR" sz="1200" dirty="0"/>
              <a:t> </a:t>
            </a:r>
            <a:r>
              <a:rPr lang="ko-KR" altLang="en-US" sz="1200" dirty="0" err="1"/>
              <a:t>산지오베제</a:t>
            </a:r>
            <a:r>
              <a:rPr lang="en-US" altLang="ko-KR" sz="1200" dirty="0"/>
              <a:t>(Sangiovese)  - </a:t>
            </a:r>
            <a:r>
              <a:rPr lang="ko-KR" altLang="en-US" sz="1200" dirty="0" err="1"/>
              <a:t>끼안띠</a:t>
            </a:r>
            <a:r>
              <a:rPr lang="ko-KR" altLang="en-US" sz="1200" dirty="0"/>
              <a:t> 와인의 주포도 품종으로</a:t>
            </a:r>
            <a:r>
              <a:rPr lang="en-US" altLang="ko-KR" sz="1200" dirty="0"/>
              <a:t>, </a:t>
            </a:r>
            <a:r>
              <a:rPr lang="ko-KR" altLang="en-US" sz="1200" dirty="0"/>
              <a:t>산도의 균형이 잘 이루어져 있으며 기분 좋은 향기를 풍긴다</a:t>
            </a:r>
            <a:r>
              <a:rPr lang="en-US" altLang="ko-KR" sz="1200" dirty="0"/>
              <a:t>.</a:t>
            </a:r>
          </a:p>
          <a:p>
            <a:pPr marL="0" indent="0">
              <a:lnSpc>
                <a:spcPct val="120000"/>
              </a:lnSpc>
              <a:buNone/>
            </a:pPr>
            <a:endParaRPr lang="en-US" altLang="ko-KR" sz="1200" dirty="0"/>
          </a:p>
          <a:p>
            <a:pPr marL="0" indent="0">
              <a:lnSpc>
                <a:spcPct val="120000"/>
              </a:lnSpc>
              <a:buNone/>
            </a:pPr>
            <a:endParaRPr lang="en-US" altLang="ko-KR" sz="1200" dirty="0"/>
          </a:p>
          <a:p>
            <a:pPr marL="0" indent="0">
              <a:lnSpc>
                <a:spcPct val="120000"/>
              </a:lnSpc>
              <a:buNone/>
            </a:pP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27569608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5921</TotalTime>
  <Words>9091</Words>
  <Application>Microsoft Office PowerPoint</Application>
  <PresentationFormat>화면 슬라이드 쇼(4:3)</PresentationFormat>
  <Paragraphs>333</Paragraphs>
  <Slides>58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58</vt:i4>
      </vt:variant>
    </vt:vector>
  </HeadingPairs>
  <TitlesOfParts>
    <vt:vector size="62" baseType="lpstr">
      <vt:lpstr>Arial</vt:lpstr>
      <vt:lpstr>Calibri</vt:lpstr>
      <vt:lpstr>Calibri Light</vt:lpstr>
      <vt:lpstr>Office 테마</vt:lpstr>
      <vt:lpstr>WINE</vt:lpstr>
      <vt:lpstr>Mosaic depicting grapes and wine with Armenian inscription in Jerusale</vt:lpstr>
      <vt:lpstr>Jesus making wine from water in The Marriage at Cana, a 14th-century fresco from the Visoki Dečani monastery</vt:lpstr>
      <vt:lpstr>All alcohol is prohibited under Islamic law, although there has been a long tradition of drinking wine in some Islamic areas, especially in Iran.</vt:lpstr>
      <vt:lpstr>PowerPoint 프레젠테이션</vt:lpstr>
      <vt:lpstr>PowerPoint 프레젠테이션</vt:lpstr>
      <vt:lpstr>PowerPoint 프레젠테이션</vt:lpstr>
      <vt:lpstr>적포도 품종</vt:lpstr>
      <vt:lpstr>백포도 품종</vt:lpstr>
      <vt:lpstr>백포도 품종</vt:lpstr>
      <vt:lpstr>PowerPoint 프레젠테이션</vt:lpstr>
      <vt:lpstr>미국</vt:lpstr>
      <vt:lpstr>Chile wine</vt:lpstr>
      <vt:lpstr>칠레와인 등급</vt:lpstr>
      <vt:lpstr>프랑스 와인</vt:lpstr>
      <vt:lpstr>PowerPoint 프레젠테이션</vt:lpstr>
      <vt:lpstr>AOC </vt:lpstr>
      <vt:lpstr>프랑스 와인</vt:lpstr>
      <vt:lpstr>보르도 지방</vt:lpstr>
      <vt:lpstr>보르도 지방</vt:lpstr>
      <vt:lpstr>PowerPoint 프레젠테이션</vt:lpstr>
      <vt:lpstr>PowerPoint 프레젠테이션</vt:lpstr>
      <vt:lpstr>PowerPoint 프레젠테이션</vt:lpstr>
      <vt:lpstr>PowerPoint 프레젠테이션</vt:lpstr>
      <vt:lpstr>부르고뉴지방</vt:lpstr>
      <vt:lpstr>PowerPoint 프레젠테이션</vt:lpstr>
      <vt:lpstr>PowerPoint 프레젠테이션</vt:lpstr>
      <vt:lpstr>PowerPoint 프레젠테이션</vt:lpstr>
      <vt:lpstr>보졸레 지방</vt:lpstr>
      <vt:lpstr>PowerPoint 프레젠테이션</vt:lpstr>
      <vt:lpstr>PowerPoint 프레젠테이션</vt:lpstr>
      <vt:lpstr>랑그독-루씨옹 (Langue d'oc -Roussillon)지방</vt:lpstr>
      <vt:lpstr>PowerPoint 프레젠테이션</vt:lpstr>
      <vt:lpstr>PowerPoint 프레젠테이션</vt:lpstr>
      <vt:lpstr>꼬뜨 뒤 론 (Cote du Rhone)지방</vt:lpstr>
      <vt:lpstr>PowerPoint 프레젠테이션</vt:lpstr>
      <vt:lpstr>PowerPoint 프레젠테이션</vt:lpstr>
      <vt:lpstr>PowerPoint 프레젠테이션</vt:lpstr>
      <vt:lpstr>PowerPoint 프레젠테이션</vt:lpstr>
      <vt:lpstr>프로방스 지방</vt:lpstr>
      <vt:lpstr>PowerPoint 프레젠테이션</vt:lpstr>
      <vt:lpstr>샹빠뉴 지방 </vt:lpstr>
      <vt:lpstr>PowerPoint 프레젠테이션</vt:lpstr>
      <vt:lpstr>알자스 지역</vt:lpstr>
      <vt:lpstr>발 드 르와르 지방</vt:lpstr>
      <vt:lpstr>PowerPoint 프레젠테이션</vt:lpstr>
      <vt:lpstr>중앙 프랑스</vt:lpstr>
      <vt:lpstr>독일</vt:lpstr>
      <vt:lpstr>PowerPoint 프레젠테이션</vt:lpstr>
      <vt:lpstr>이태리와인 라벨</vt:lpstr>
      <vt:lpstr>PowerPoint 프레젠테이션</vt:lpstr>
      <vt:lpstr>스페인 와인</vt:lpstr>
      <vt:lpstr>PowerPoint 프레젠테이션</vt:lpstr>
      <vt:lpstr>호주와인</vt:lpstr>
      <vt:lpstr>호주와인 품질 Langton’s Classification </vt:lpstr>
      <vt:lpstr> 와인의 적정온도</vt:lpstr>
      <vt:lpstr>과일주 곡주는 모두 숙취가 심함</vt:lpstr>
      <vt:lpstr>원래 포도주는 물을 타 마시는 음료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선도원</dc:creator>
  <cp:lastModifiedBy>Dowon SHUN</cp:lastModifiedBy>
  <cp:revision>72</cp:revision>
  <dcterms:created xsi:type="dcterms:W3CDTF">2017-06-18T04:13:30Z</dcterms:created>
  <dcterms:modified xsi:type="dcterms:W3CDTF">2025-07-31T14:41:10Z</dcterms:modified>
</cp:coreProperties>
</file>